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3"/>
  </p:notesMasterIdLst>
  <p:sldIdLst>
    <p:sldId id="256" r:id="rId2"/>
    <p:sldId id="257" r:id="rId3"/>
    <p:sldId id="258" r:id="rId4"/>
    <p:sldId id="269" r:id="rId5"/>
    <p:sldId id="272" r:id="rId6"/>
    <p:sldId id="271" r:id="rId7"/>
    <p:sldId id="270" r:id="rId8"/>
    <p:sldId id="265" r:id="rId9"/>
    <p:sldId id="268" r:id="rId10"/>
    <p:sldId id="275" r:id="rId11"/>
    <p:sldId id="27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5080" autoAdjust="0"/>
  </p:normalViewPr>
  <p:slideViewPr>
    <p:cSldViewPr snapToGrid="0">
      <p:cViewPr>
        <p:scale>
          <a:sx n="100" d="100"/>
          <a:sy n="100" d="100"/>
        </p:scale>
        <p:origin x="-72" y="18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91EC29-088C-487D-8B4D-1C758F16BC5D}" type="datetimeFigureOut">
              <a:rPr lang="en-US" smtClean="0"/>
              <a:t>10/25/2019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8E45EE-69D6-4FB8-98A0-A0618FA38901}" type="slidenum">
              <a:rPr lang="en-US" smtClean="0"/>
              <a:t>‹#›</a:t>
            </a:fld>
            <a:endParaRPr lang="en-US"/>
          </a:p>
        </p:txBody>
      </p:sp>
    </p:spTree>
    <p:extLst>
      <p:ext uri="{BB962C8B-B14F-4D97-AF65-F5344CB8AC3E}">
        <p14:creationId xmlns:p14="http://schemas.microsoft.com/office/powerpoint/2010/main" val="8127055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latin typeface="Times New Roman" pitchFamily="18" charset="0"/>
                <a:cs typeface="Times New Roman" pitchFamily="18" charset="0"/>
              </a:rPr>
              <a:t>The presentation will discuss</a:t>
            </a:r>
            <a:r>
              <a:rPr lang="en-US" sz="2000" baseline="0" dirty="0" smtClean="0">
                <a:latin typeface="Times New Roman" pitchFamily="18" charset="0"/>
                <a:cs typeface="Times New Roman" pitchFamily="18" charset="0"/>
              </a:rPr>
              <a:t> extensively the idea of ‘starting your own business’. Some of the aspects to be looked at include </a:t>
            </a:r>
            <a:r>
              <a:rPr lang="en-US" sz="2000" kern="1200" dirty="0" smtClean="0">
                <a:solidFill>
                  <a:schemeClr val="tx1"/>
                </a:solidFill>
                <a:effectLst/>
                <a:latin typeface="Times New Roman" pitchFamily="18" charset="0"/>
                <a:ea typeface="+mn-ea"/>
                <a:cs typeface="Times New Roman" pitchFamily="18" charset="0"/>
              </a:rPr>
              <a:t>estimating the charges within the first three years as a home-based and NLCP entrepreneur and resources to utilize in growing the business,</a:t>
            </a:r>
            <a:r>
              <a:rPr lang="en-US" sz="2000" kern="1200" baseline="0" dirty="0" smtClean="0">
                <a:solidFill>
                  <a:schemeClr val="tx1"/>
                </a:solidFill>
                <a:effectLst/>
                <a:latin typeface="Times New Roman" pitchFamily="18" charset="0"/>
                <a:ea typeface="+mn-ea"/>
                <a:cs typeface="Times New Roman" pitchFamily="18" charset="0"/>
              </a:rPr>
              <a:t> </a:t>
            </a:r>
            <a:r>
              <a:rPr lang="en-US" sz="2000" kern="1200" dirty="0" smtClean="0">
                <a:solidFill>
                  <a:schemeClr val="tx1"/>
                </a:solidFill>
                <a:effectLst/>
                <a:latin typeface="Times New Roman" pitchFamily="18" charset="0"/>
                <a:ea typeface="+mn-ea"/>
                <a:cs typeface="Times New Roman" pitchFamily="18" charset="0"/>
              </a:rPr>
              <a:t>types of persons likely to moonlight, sources helping to understand the factors behind the moonlighting, advantages, disadvantages and significance of sideline home-based businesses. Also, attention will be drawn</a:t>
            </a:r>
            <a:r>
              <a:rPr lang="en-US" sz="2000" kern="1200" baseline="0" dirty="0" smtClean="0">
                <a:solidFill>
                  <a:schemeClr val="tx1"/>
                </a:solidFill>
                <a:effectLst/>
                <a:latin typeface="Times New Roman" pitchFamily="18" charset="0"/>
                <a:ea typeface="+mn-ea"/>
                <a:cs typeface="Times New Roman" pitchFamily="18" charset="0"/>
              </a:rPr>
              <a:t> on</a:t>
            </a:r>
            <a:r>
              <a:rPr lang="en-US" sz="2000" kern="1200" dirty="0" smtClean="0">
                <a:solidFill>
                  <a:schemeClr val="tx1"/>
                </a:solidFill>
                <a:effectLst/>
                <a:latin typeface="Times New Roman" pitchFamily="18" charset="0"/>
                <a:ea typeface="+mn-ea"/>
                <a:cs typeface="Times New Roman" pitchFamily="18" charset="0"/>
              </a:rPr>
              <a:t> the managerial and myths caveats in starting part-time business</a:t>
            </a:r>
            <a:r>
              <a:rPr lang="en-US" sz="2000" kern="1200" baseline="0" dirty="0" smtClean="0">
                <a:solidFill>
                  <a:schemeClr val="tx1"/>
                </a:solidFill>
                <a:effectLst/>
                <a:latin typeface="Times New Roman" pitchFamily="18" charset="0"/>
                <a:ea typeface="+mn-ea"/>
                <a:cs typeface="Times New Roman" pitchFamily="18" charset="0"/>
              </a:rPr>
              <a:t> and </a:t>
            </a:r>
            <a:r>
              <a:rPr lang="en-US" sz="2000" kern="1200" dirty="0" smtClean="0">
                <a:solidFill>
                  <a:schemeClr val="tx1"/>
                </a:solidFill>
                <a:effectLst/>
                <a:latin typeface="Times New Roman" pitchFamily="18" charset="0"/>
                <a:ea typeface="+mn-ea"/>
                <a:cs typeface="Times New Roman" pitchFamily="18" charset="0"/>
              </a:rPr>
              <a:t>internalizing</a:t>
            </a:r>
            <a:r>
              <a:rPr lang="en-US" sz="2000" kern="1200" baseline="0" dirty="0" smtClean="0">
                <a:solidFill>
                  <a:schemeClr val="tx1"/>
                </a:solidFill>
                <a:effectLst/>
                <a:latin typeface="Times New Roman" pitchFamily="18" charset="0"/>
                <a:ea typeface="+mn-ea"/>
                <a:cs typeface="Times New Roman" pitchFamily="18" charset="0"/>
              </a:rPr>
              <a:t> the</a:t>
            </a:r>
            <a:r>
              <a:rPr lang="en-US" sz="2000" kern="1200" dirty="0" smtClean="0">
                <a:solidFill>
                  <a:schemeClr val="tx1"/>
                </a:solidFill>
                <a:effectLst/>
                <a:latin typeface="Times New Roman" pitchFamily="18" charset="0"/>
                <a:ea typeface="+mn-ea"/>
                <a:cs typeface="Times New Roman" pitchFamily="18" charset="0"/>
              </a:rPr>
              <a:t> implications of sidelining entrepreneurs and other institutions in society.</a:t>
            </a:r>
          </a:p>
          <a:p>
            <a:endParaRPr lang="en-US" sz="2000"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9B8E45EE-69D6-4FB8-98A0-A0618FA38901}" type="slidenum">
              <a:rPr lang="en-US" smtClean="0"/>
              <a:t>1</a:t>
            </a:fld>
            <a:endParaRPr lang="en-US"/>
          </a:p>
        </p:txBody>
      </p:sp>
    </p:spTree>
    <p:extLst>
      <p:ext uri="{BB962C8B-B14F-4D97-AF65-F5344CB8AC3E}">
        <p14:creationId xmlns:p14="http://schemas.microsoft.com/office/powerpoint/2010/main" val="17675557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smtClean="0">
                <a:latin typeface="Times New Roman" panose="02020603050405020304" pitchFamily="18" charset="0"/>
                <a:cs typeface="Times New Roman" panose="02020603050405020304" pitchFamily="18" charset="0"/>
              </a:rPr>
              <a:t>Starting your own business is very essential</a:t>
            </a:r>
            <a:r>
              <a:rPr lang="en-US" sz="2000" baseline="0" dirty="0" smtClean="0">
                <a:latin typeface="Times New Roman" panose="02020603050405020304" pitchFamily="18" charset="0"/>
                <a:cs typeface="Times New Roman" panose="02020603050405020304" pitchFamily="18" charset="0"/>
              </a:rPr>
              <a:t> due to various reasons.  First, o</a:t>
            </a:r>
            <a:r>
              <a:rPr lang="en-US" sz="2000" dirty="0" smtClean="0">
                <a:latin typeface="Times New Roman" panose="02020603050405020304" pitchFamily="18" charset="0"/>
                <a:cs typeface="Times New Roman" panose="02020603050405020304" pitchFamily="18" charset="0"/>
              </a:rPr>
              <a:t>ne is able to manage their time and alongside do other things.</a:t>
            </a:r>
            <a:r>
              <a:rPr lang="en-US" sz="2000" baseline="0" dirty="0" smtClean="0">
                <a:latin typeface="Times New Roman" panose="02020603050405020304" pitchFamily="18" charset="0"/>
                <a:cs typeface="Times New Roman" panose="02020603050405020304" pitchFamily="18" charset="0"/>
              </a:rPr>
              <a:t> On the other hand,</a:t>
            </a:r>
            <a:r>
              <a:rPr lang="en-US" sz="2000" dirty="0" smtClean="0">
                <a:latin typeface="Times New Roman" panose="02020603050405020304" pitchFamily="18" charset="0"/>
                <a:cs typeface="Times New Roman" panose="02020603050405020304" pitchFamily="18" charset="0"/>
              </a:rPr>
              <a:t> the urge of being your own boss ifs fulfilled.</a:t>
            </a:r>
            <a:r>
              <a:rPr lang="en-US" sz="2000" baseline="0" dirty="0" smtClean="0">
                <a:latin typeface="Times New Roman" panose="02020603050405020304" pitchFamily="18" charset="0"/>
                <a:cs typeface="Times New Roman" panose="02020603050405020304" pitchFamily="18" charset="0"/>
              </a:rPr>
              <a:t> Thirdly,</a:t>
            </a:r>
            <a:r>
              <a:rPr lang="en-US" sz="2000" dirty="0" smtClean="0">
                <a:latin typeface="Times New Roman" panose="02020603050405020304" pitchFamily="18" charset="0"/>
                <a:cs typeface="Times New Roman" panose="02020603050405020304" pitchFamily="18" charset="0"/>
              </a:rPr>
              <a:t> one is able to make money, have satisfaction, help others and work in their field of interest. All the aforementioned</a:t>
            </a:r>
            <a:r>
              <a:rPr lang="en-US" sz="2000" baseline="0" dirty="0" smtClean="0">
                <a:latin typeface="Times New Roman" pitchFamily="18" charset="0"/>
                <a:cs typeface="Times New Roman" pitchFamily="18" charset="0"/>
              </a:rPr>
              <a:t> aspects clearly defines the importance of starting your own business in any sector of the economy.</a:t>
            </a:r>
            <a:endParaRPr lang="en-US" sz="2000" dirty="0" smtClean="0">
              <a:latin typeface="Times New Roman" panose="02020603050405020304" pitchFamily="18" charset="0"/>
              <a:cs typeface="Times New Roman" panose="02020603050405020304" pitchFamily="18" charset="0"/>
            </a:endParaRPr>
          </a:p>
          <a:p>
            <a:endParaRPr lang="en-US" sz="2000"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9B8E45EE-69D6-4FB8-98A0-A0618FA38901}" type="slidenum">
              <a:rPr lang="en-US" smtClean="0"/>
              <a:t>2</a:t>
            </a:fld>
            <a:endParaRPr lang="en-US"/>
          </a:p>
        </p:txBody>
      </p:sp>
    </p:spTree>
    <p:extLst>
      <p:ext uri="{BB962C8B-B14F-4D97-AF65-F5344CB8AC3E}">
        <p14:creationId xmlns:p14="http://schemas.microsoft.com/office/powerpoint/2010/main" val="27317595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smtClean="0">
                <a:latin typeface="Times New Roman" pitchFamily="18" charset="0"/>
                <a:cs typeface="Times New Roman" pitchFamily="18" charset="0"/>
              </a:rPr>
              <a:t>Estimating</a:t>
            </a:r>
            <a:r>
              <a:rPr lang="en-US" sz="2000" baseline="0" dirty="0" smtClean="0">
                <a:latin typeface="Times New Roman" pitchFamily="18" charset="0"/>
                <a:cs typeface="Times New Roman" pitchFamily="18" charset="0"/>
              </a:rPr>
              <a:t> charges before starting any business is very crucial. This helps the entrepreneur to determine the profitability from that particular venture. Some of the charges that need to be estimated within the first three years of the business include billing rates, taxes and fees. On the other hand, as an entrepreneur is important to make use of resources such as the internet and libraries in formulation of a business plan. Coming up with a good business plan contributes to the success of the business.</a:t>
            </a:r>
            <a:endParaRPr lang="en-US" sz="2000" dirty="0" smtClean="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9B8E45EE-69D6-4FB8-98A0-A0618FA38901}" type="slidenum">
              <a:rPr lang="en-US" smtClean="0"/>
              <a:t>3</a:t>
            </a:fld>
            <a:endParaRPr lang="en-US"/>
          </a:p>
        </p:txBody>
      </p:sp>
    </p:spTree>
    <p:extLst>
      <p:ext uri="{BB962C8B-B14F-4D97-AF65-F5344CB8AC3E}">
        <p14:creationId xmlns:p14="http://schemas.microsoft.com/office/powerpoint/2010/main" val="26863094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smtClean="0">
                <a:latin typeface="Times New Roman" pitchFamily="18" charset="0"/>
                <a:cs typeface="Times New Roman" pitchFamily="18" charset="0"/>
              </a:rPr>
              <a:t>In any venture, there</a:t>
            </a:r>
            <a:r>
              <a:rPr lang="en-US" sz="2000" baseline="0" dirty="0" smtClean="0">
                <a:latin typeface="Times New Roman" pitchFamily="18" charset="0"/>
                <a:cs typeface="Times New Roman" pitchFamily="18" charset="0"/>
              </a:rPr>
              <a:t> exist some types of person who are likely to moonlight. In this case some of the persons likely to moonlight include f</a:t>
            </a:r>
            <a:r>
              <a:rPr lang="en-US" sz="2000" dirty="0" smtClean="0">
                <a:latin typeface="Times New Roman" pitchFamily="18" charset="0"/>
                <a:cs typeface="Times New Roman" pitchFamily="18" charset="0"/>
              </a:rPr>
              <a:t>ull time moonlighting entrepreneurs</a:t>
            </a:r>
            <a:r>
              <a:rPr lang="en-US" sz="2000" baseline="0" dirty="0" smtClean="0">
                <a:latin typeface="Times New Roman" pitchFamily="18" charset="0"/>
                <a:cs typeface="Times New Roman" pitchFamily="18" charset="0"/>
              </a:rPr>
              <a:t> and p</a:t>
            </a:r>
            <a:r>
              <a:rPr lang="en-US" sz="2000" dirty="0" smtClean="0">
                <a:latin typeface="Times New Roman" pitchFamily="18" charset="0"/>
                <a:cs typeface="Times New Roman" pitchFamily="18" charset="0"/>
              </a:rPr>
              <a:t>art time moonlighting entrepreneurs. For full</a:t>
            </a:r>
            <a:r>
              <a:rPr lang="en-US" sz="2000" baseline="0" dirty="0" smtClean="0">
                <a:latin typeface="Times New Roman" panose="02020603050405020304" pitchFamily="18" charset="0"/>
                <a:cs typeface="Times New Roman" panose="02020603050405020304" pitchFamily="18" charset="0"/>
              </a:rPr>
              <a:t> time and part time entrepreneurs to moonlight, they have to make use of the prevailing tax which become one of their main sources in their venture. However, there are some factors that must be put into consideration when moonlighting.  Some of the f</a:t>
            </a:r>
            <a:r>
              <a:rPr lang="en-US" sz="2000" dirty="0" smtClean="0">
                <a:latin typeface="Times New Roman" panose="02020603050405020304" pitchFamily="18" charset="0"/>
                <a:cs typeface="Times New Roman" panose="02020603050405020304" pitchFamily="18" charset="0"/>
              </a:rPr>
              <a:t>actors for moonlighting include pay off debt, earning extra money and having that enjoyment from earning from a second job.</a:t>
            </a:r>
          </a:p>
          <a:p>
            <a:endParaRPr lang="en-US" sz="2000"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9B8E45EE-69D6-4FB8-98A0-A0618FA38901}" type="slidenum">
              <a:rPr lang="en-US" smtClean="0"/>
              <a:t>4</a:t>
            </a:fld>
            <a:endParaRPr lang="en-US"/>
          </a:p>
        </p:txBody>
      </p:sp>
    </p:spTree>
    <p:extLst>
      <p:ext uri="{BB962C8B-B14F-4D97-AF65-F5344CB8AC3E}">
        <p14:creationId xmlns:p14="http://schemas.microsoft.com/office/powerpoint/2010/main" val="21371323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smtClean="0">
                <a:latin typeface="Times New Roman" pitchFamily="18" charset="0"/>
                <a:cs typeface="Times New Roman" pitchFamily="18" charset="0"/>
              </a:rPr>
              <a:t>Every sidelined home-based business has its advantages. Some of the advantages that helps it to thrive include minimal office investment,</a:t>
            </a:r>
            <a:r>
              <a:rPr lang="en-US" sz="2000" baseline="0" dirty="0" smtClean="0">
                <a:latin typeface="Times New Roman" pitchFamily="18" charset="0"/>
                <a:cs typeface="Times New Roman" pitchFamily="18" charset="0"/>
              </a:rPr>
              <a:t> e</a:t>
            </a:r>
            <a:r>
              <a:rPr lang="en-US" sz="2000" dirty="0" smtClean="0">
                <a:latin typeface="Times New Roman" pitchFamily="18" charset="0"/>
                <a:cs typeface="Times New Roman" pitchFamily="18" charset="0"/>
              </a:rPr>
              <a:t>njoying the convenience and comforting of home use,</a:t>
            </a:r>
            <a:r>
              <a:rPr lang="en-US" sz="2000" baseline="0" dirty="0" smtClean="0">
                <a:latin typeface="Times New Roman" pitchFamily="18" charset="0"/>
                <a:cs typeface="Times New Roman" pitchFamily="18" charset="0"/>
              </a:rPr>
              <a:t> a</a:t>
            </a:r>
            <a:r>
              <a:rPr lang="en-US" sz="2000" dirty="0" smtClean="0">
                <a:latin typeface="Times New Roman" pitchFamily="18" charset="0"/>
                <a:cs typeface="Times New Roman" pitchFamily="18" charset="0"/>
              </a:rPr>
              <a:t>vailability of liberal office tax reductions</a:t>
            </a:r>
            <a:r>
              <a:rPr lang="en-US" sz="2000" baseline="0" dirty="0" smtClean="0">
                <a:latin typeface="Times New Roman" pitchFamily="18" charset="0"/>
                <a:cs typeface="Times New Roman" pitchFamily="18" charset="0"/>
              </a:rPr>
              <a:t> and l</a:t>
            </a:r>
            <a:r>
              <a:rPr lang="en-US" sz="2000" dirty="0" smtClean="0">
                <a:latin typeface="Times New Roman" pitchFamily="18" charset="0"/>
                <a:cs typeface="Times New Roman" pitchFamily="18" charset="0"/>
              </a:rPr>
              <a:t>ow start-up costs. Other advantages experienced by sidelined home-based businesses include minimal transportation expenses,</a:t>
            </a:r>
            <a:r>
              <a:rPr lang="en-US" sz="2000" baseline="0" dirty="0" smtClean="0">
                <a:latin typeface="Times New Roman" pitchFamily="18" charset="0"/>
                <a:cs typeface="Times New Roman" pitchFamily="18" charset="0"/>
              </a:rPr>
              <a:t> t</a:t>
            </a:r>
            <a:r>
              <a:rPr lang="en-US" sz="2000" dirty="0" smtClean="0">
                <a:latin typeface="Times New Roman" pitchFamily="18" charset="0"/>
                <a:cs typeface="Times New Roman" pitchFamily="18" charset="0"/>
              </a:rPr>
              <a:t>he opportunity to look after your children</a:t>
            </a:r>
            <a:r>
              <a:rPr lang="en-US" sz="2000" baseline="0" dirty="0" smtClean="0">
                <a:latin typeface="Times New Roman" pitchFamily="18" charset="0"/>
                <a:cs typeface="Times New Roman" pitchFamily="18" charset="0"/>
              </a:rPr>
              <a:t> and e</a:t>
            </a:r>
            <a:r>
              <a:rPr lang="en-US" sz="2000" dirty="0" smtClean="0">
                <a:latin typeface="Times New Roman" panose="02020603050405020304" pitchFamily="18" charset="0"/>
                <a:cs typeface="Times New Roman" panose="02020603050405020304" pitchFamily="18" charset="0"/>
              </a:rPr>
              <a:t>ase of concealing your business from friends and employers</a:t>
            </a:r>
          </a:p>
          <a:p>
            <a:endParaRPr lang="en-US" sz="2000"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9B8E45EE-69D6-4FB8-98A0-A0618FA38901}" type="slidenum">
              <a:rPr lang="en-US" smtClean="0"/>
              <a:t>5</a:t>
            </a:fld>
            <a:endParaRPr lang="en-US"/>
          </a:p>
        </p:txBody>
      </p:sp>
    </p:spTree>
    <p:extLst>
      <p:ext uri="{BB962C8B-B14F-4D97-AF65-F5344CB8AC3E}">
        <p14:creationId xmlns:p14="http://schemas.microsoft.com/office/powerpoint/2010/main" val="3996355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smtClean="0">
                <a:latin typeface="Times New Roman" pitchFamily="18" charset="0"/>
                <a:cs typeface="Times New Roman" pitchFamily="18" charset="0"/>
              </a:rPr>
              <a:t>Unfortunately, not only</a:t>
            </a:r>
            <a:r>
              <a:rPr lang="en-US" sz="2000" baseline="0" dirty="0" smtClean="0">
                <a:latin typeface="Times New Roman" pitchFamily="18" charset="0"/>
                <a:cs typeface="Times New Roman" pitchFamily="18" charset="0"/>
              </a:rPr>
              <a:t> do sidelined home-based businesses enjoy some advantages but there also exists some drawbacks. Some of the disadvantages include z</a:t>
            </a:r>
            <a:r>
              <a:rPr lang="en-US" sz="2000" dirty="0" smtClean="0">
                <a:latin typeface="Times New Roman" pitchFamily="18" charset="0"/>
                <a:cs typeface="Times New Roman" pitchFamily="18" charset="0"/>
              </a:rPr>
              <a:t>oning laws prohibiting the same,</a:t>
            </a:r>
            <a:r>
              <a:rPr lang="en-US" sz="2000" baseline="0" dirty="0" smtClean="0">
                <a:latin typeface="Times New Roman" pitchFamily="18" charset="0"/>
                <a:cs typeface="Times New Roman" pitchFamily="18" charset="0"/>
              </a:rPr>
              <a:t> n</a:t>
            </a:r>
            <a:r>
              <a:rPr lang="en-US" sz="2000" dirty="0" smtClean="0">
                <a:latin typeface="Times New Roman" pitchFamily="18" charset="0"/>
                <a:cs typeface="Times New Roman" pitchFamily="18" charset="0"/>
              </a:rPr>
              <a:t>eed for strong discipline,</a:t>
            </a:r>
            <a:r>
              <a:rPr lang="en-US" sz="2000" baseline="0" dirty="0" smtClean="0">
                <a:latin typeface="Times New Roman" pitchFamily="18" charset="0"/>
                <a:cs typeface="Times New Roman" pitchFamily="18" charset="0"/>
              </a:rPr>
              <a:t> l</a:t>
            </a:r>
            <a:r>
              <a:rPr lang="en-US" sz="2000" dirty="0" smtClean="0">
                <a:latin typeface="Times New Roman" pitchFamily="18" charset="0"/>
                <a:cs typeface="Times New Roman" pitchFamily="18" charset="0"/>
              </a:rPr>
              <a:t>imited work space,</a:t>
            </a:r>
            <a:r>
              <a:rPr lang="en-US" sz="2000" baseline="0" dirty="0" smtClean="0">
                <a:latin typeface="Times New Roman" pitchFamily="18" charset="0"/>
                <a:cs typeface="Times New Roman" pitchFamily="18" charset="0"/>
              </a:rPr>
              <a:t> p</a:t>
            </a:r>
            <a:r>
              <a:rPr lang="en-US" sz="2000" dirty="0" smtClean="0">
                <a:latin typeface="Times New Roman" pitchFamily="18" charset="0"/>
                <a:cs typeface="Times New Roman" pitchFamily="18" charset="0"/>
              </a:rPr>
              <a:t>erceived low professional status</a:t>
            </a:r>
            <a:r>
              <a:rPr lang="en-US" sz="2000" baseline="0" dirty="0" smtClean="0">
                <a:latin typeface="Times New Roman" pitchFamily="18" charset="0"/>
                <a:cs typeface="Times New Roman" pitchFamily="18" charset="0"/>
              </a:rPr>
              <a:t> and d</a:t>
            </a:r>
            <a:r>
              <a:rPr lang="en-US" sz="2000" dirty="0" smtClean="0">
                <a:latin typeface="Times New Roman" pitchFamily="18" charset="0"/>
                <a:cs typeface="Times New Roman" pitchFamily="18" charset="0"/>
              </a:rPr>
              <a:t>isruptions from family members</a:t>
            </a:r>
          </a:p>
          <a:p>
            <a:endParaRPr lang="en-US" sz="2000"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9B8E45EE-69D6-4FB8-98A0-A0618FA38901}" type="slidenum">
              <a:rPr lang="en-US" smtClean="0"/>
              <a:t>6</a:t>
            </a:fld>
            <a:endParaRPr lang="en-US"/>
          </a:p>
        </p:txBody>
      </p:sp>
    </p:spTree>
    <p:extLst>
      <p:ext uri="{BB962C8B-B14F-4D97-AF65-F5344CB8AC3E}">
        <p14:creationId xmlns:p14="http://schemas.microsoft.com/office/powerpoint/2010/main" val="29269046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smtClean="0">
                <a:latin typeface="Times New Roman" pitchFamily="18" charset="0"/>
                <a:cs typeface="Times New Roman" pitchFamily="18" charset="0"/>
              </a:rPr>
              <a:t>There lies high importance</a:t>
            </a:r>
            <a:r>
              <a:rPr lang="en-US" sz="2000" baseline="0" dirty="0" smtClean="0">
                <a:latin typeface="Times New Roman" pitchFamily="18" charset="0"/>
                <a:cs typeface="Times New Roman" pitchFamily="18" charset="0"/>
              </a:rPr>
              <a:t> of sidelined home-based businesses in our community. The two main importance include m</a:t>
            </a:r>
            <a:r>
              <a:rPr lang="en-US" sz="2000" dirty="0" smtClean="0">
                <a:latin typeface="Times New Roman" pitchFamily="18" charset="0"/>
                <a:cs typeface="Times New Roman" pitchFamily="18" charset="0"/>
              </a:rPr>
              <a:t>ore money is available for various operations such as marketing</a:t>
            </a:r>
            <a:r>
              <a:rPr lang="en-US" sz="2000" baseline="0" dirty="0" smtClean="0">
                <a:latin typeface="Times New Roman" pitchFamily="18" charset="0"/>
                <a:cs typeface="Times New Roman" pitchFamily="18" charset="0"/>
              </a:rPr>
              <a:t> and n</a:t>
            </a:r>
            <a:r>
              <a:rPr lang="en-US" sz="2000" dirty="0" smtClean="0">
                <a:latin typeface="Times New Roman" pitchFamily="18" charset="0"/>
                <a:cs typeface="Times New Roman" pitchFamily="18" charset="0"/>
              </a:rPr>
              <a:t>eed for small investment which is economically friendly.</a:t>
            </a:r>
            <a:r>
              <a:rPr lang="en-US" sz="2000" baseline="0" dirty="0" smtClean="0">
                <a:latin typeface="Times New Roman" pitchFamily="18" charset="0"/>
                <a:cs typeface="Times New Roman" pitchFamily="18" charset="0"/>
              </a:rPr>
              <a:t> These two aspects favor the existence of sidelined home-based businesses.</a:t>
            </a:r>
            <a:endParaRPr lang="en-US" sz="2000" dirty="0" smtClean="0">
              <a:latin typeface="Times New Roman" panose="02020603050405020304" pitchFamily="18" charset="0"/>
              <a:cs typeface="Times New Roman" panose="02020603050405020304" pitchFamily="18" charset="0"/>
            </a:endParaRPr>
          </a:p>
          <a:p>
            <a:endParaRPr lang="en-US" sz="2000"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9B8E45EE-69D6-4FB8-98A0-A0618FA38901}" type="slidenum">
              <a:rPr lang="en-US" smtClean="0"/>
              <a:t>7</a:t>
            </a:fld>
            <a:endParaRPr lang="en-US"/>
          </a:p>
        </p:txBody>
      </p:sp>
    </p:spTree>
    <p:extLst>
      <p:ext uri="{BB962C8B-B14F-4D97-AF65-F5344CB8AC3E}">
        <p14:creationId xmlns:p14="http://schemas.microsoft.com/office/powerpoint/2010/main" val="2308616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smtClean="0">
                <a:latin typeface="Times New Roman" pitchFamily="18" charset="0"/>
                <a:cs typeface="Times New Roman" pitchFamily="18" charset="0"/>
              </a:rPr>
              <a:t>Unfortunately, there exists some managerial and myths</a:t>
            </a:r>
            <a:r>
              <a:rPr lang="en-US" sz="2000" baseline="0" dirty="0" smtClean="0">
                <a:latin typeface="Times New Roman" pitchFamily="18" charset="0"/>
                <a:cs typeface="Times New Roman" pitchFamily="18" charset="0"/>
              </a:rPr>
              <a:t> caveats in starting part time business. These tends to inhibit the progress and success of part-time business as owners come in with a perception that everything will be provided in a silver platter. Some of the managerial and myths caveats include l</a:t>
            </a:r>
            <a:r>
              <a:rPr lang="en-US" sz="2000" dirty="0" smtClean="0">
                <a:latin typeface="Times New Roman" pitchFamily="18" charset="0"/>
                <a:cs typeface="Times New Roman" pitchFamily="18" charset="0"/>
              </a:rPr>
              <a:t>ow startup costs,</a:t>
            </a:r>
            <a:r>
              <a:rPr lang="en-US" sz="2000" baseline="0" dirty="0" smtClean="0">
                <a:latin typeface="Times New Roman" pitchFamily="18" charset="0"/>
                <a:cs typeface="Times New Roman" pitchFamily="18" charset="0"/>
              </a:rPr>
              <a:t> p</a:t>
            </a:r>
            <a:r>
              <a:rPr lang="en-US" sz="2000" dirty="0" smtClean="0">
                <a:latin typeface="Times New Roman" pitchFamily="18" charset="0"/>
                <a:cs typeface="Times New Roman" pitchFamily="18" charset="0"/>
              </a:rPr>
              <a:t>anacea revolving around financial strapped,</a:t>
            </a:r>
            <a:r>
              <a:rPr lang="en-US" sz="2000" baseline="0" dirty="0" smtClean="0">
                <a:latin typeface="Times New Roman" pitchFamily="18" charset="0"/>
                <a:cs typeface="Times New Roman" pitchFamily="18" charset="0"/>
              </a:rPr>
              <a:t> w</a:t>
            </a:r>
            <a:r>
              <a:rPr lang="en-US" sz="2000" dirty="0" smtClean="0">
                <a:latin typeface="Times New Roman" pitchFamily="18" charset="0"/>
                <a:cs typeface="Times New Roman" pitchFamily="18" charset="0"/>
              </a:rPr>
              <a:t>orry-free franchising</a:t>
            </a:r>
            <a:r>
              <a:rPr lang="en-US" sz="2000" baseline="0" dirty="0" smtClean="0">
                <a:latin typeface="Times New Roman" pitchFamily="18" charset="0"/>
                <a:cs typeface="Times New Roman" pitchFamily="18" charset="0"/>
              </a:rPr>
              <a:t> and only e</a:t>
            </a:r>
            <a:r>
              <a:rPr lang="en-US" sz="2000" dirty="0" smtClean="0">
                <a:latin typeface="Times New Roman" pitchFamily="18" charset="0"/>
                <a:cs typeface="Times New Roman" pitchFamily="18" charset="0"/>
              </a:rPr>
              <a:t>xecutive become the best sideliners. Other myths include</a:t>
            </a:r>
            <a:r>
              <a:rPr lang="en-US" sz="2000" baseline="0" dirty="0" smtClean="0">
                <a:latin typeface="Times New Roman" pitchFamily="18" charset="0"/>
                <a:cs typeface="Times New Roman" pitchFamily="18" charset="0"/>
              </a:rPr>
              <a:t> i</a:t>
            </a:r>
            <a:r>
              <a:rPr lang="en-US" sz="2000" dirty="0" smtClean="0">
                <a:latin typeface="Times New Roman" pitchFamily="18" charset="0"/>
                <a:cs typeface="Times New Roman" pitchFamily="18" charset="0"/>
              </a:rPr>
              <a:t>nvesting in hobbies are very profitable and very little time is required</a:t>
            </a:r>
            <a:r>
              <a:rPr lang="en-US" sz="2000" baseline="0" dirty="0" smtClean="0">
                <a:latin typeface="Times New Roman" pitchFamily="18" charset="0"/>
                <a:cs typeface="Times New Roman" pitchFamily="18" charset="0"/>
              </a:rPr>
              <a:t> and one enjoys f</a:t>
            </a:r>
            <a:r>
              <a:rPr lang="en-US" sz="2000" dirty="0" smtClean="0">
                <a:latin typeface="Times New Roman" pitchFamily="18" charset="0"/>
                <a:cs typeface="Times New Roman" pitchFamily="18" charset="0"/>
              </a:rPr>
              <a:t>lexible hours. Also, there is a perception of getting stinking rich overnight</a:t>
            </a:r>
            <a:r>
              <a:rPr lang="en-US" sz="2000" baseline="0" dirty="0" smtClean="0">
                <a:latin typeface="Times New Roman" pitchFamily="18" charset="0"/>
                <a:cs typeface="Times New Roman" pitchFamily="18" charset="0"/>
              </a:rPr>
              <a:t> and a</a:t>
            </a:r>
            <a:r>
              <a:rPr lang="en-US" sz="2000" dirty="0" smtClean="0">
                <a:latin typeface="Times New Roman" pitchFamily="18" charset="0"/>
                <a:cs typeface="Times New Roman" pitchFamily="18" charset="0"/>
              </a:rPr>
              <a:t>cquiring on-the-job experience and enjoying carefree approach.</a:t>
            </a:r>
          </a:p>
          <a:p>
            <a:endParaRPr lang="en-US" sz="2000" dirty="0" smtClean="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9B8E45EE-69D6-4FB8-98A0-A0618FA38901}" type="slidenum">
              <a:rPr lang="en-US" smtClean="0"/>
              <a:t>8</a:t>
            </a:fld>
            <a:endParaRPr lang="en-US"/>
          </a:p>
        </p:txBody>
      </p:sp>
    </p:spTree>
    <p:extLst>
      <p:ext uri="{BB962C8B-B14F-4D97-AF65-F5344CB8AC3E}">
        <p14:creationId xmlns:p14="http://schemas.microsoft.com/office/powerpoint/2010/main" val="23004057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smtClean="0">
                <a:latin typeface="Times New Roman" pitchFamily="18" charset="0"/>
                <a:cs typeface="Times New Roman" pitchFamily="18" charset="0"/>
              </a:rPr>
              <a:t>Many people in the past have gone ahead in sidelining entrepreneurs and other institutions</a:t>
            </a:r>
            <a:r>
              <a:rPr lang="en-US" sz="2000" baseline="0" dirty="0" smtClean="0">
                <a:latin typeface="Times New Roman" pitchFamily="18" charset="0"/>
                <a:cs typeface="Times New Roman" pitchFamily="18" charset="0"/>
              </a:rPr>
              <a:t> in the society without taking into consideration the implications. These end up hurting the society at large without knowing the cause. Some of the implications that result from the same include l</a:t>
            </a:r>
            <a:r>
              <a:rPr lang="en-US" sz="2000" dirty="0" smtClean="0">
                <a:latin typeface="Times New Roman" pitchFamily="18" charset="0"/>
                <a:cs typeface="Times New Roman" pitchFamily="18" charset="0"/>
              </a:rPr>
              <a:t>ack of job creation,</a:t>
            </a:r>
            <a:r>
              <a:rPr lang="en-US" sz="2000" baseline="0" dirty="0" smtClean="0">
                <a:latin typeface="Times New Roman" pitchFamily="18" charset="0"/>
                <a:cs typeface="Times New Roman" pitchFamily="18" charset="0"/>
              </a:rPr>
              <a:t> l</a:t>
            </a:r>
            <a:r>
              <a:rPr lang="en-US" sz="2000" dirty="0" smtClean="0">
                <a:latin typeface="Times New Roman" pitchFamily="18" charset="0"/>
                <a:cs typeface="Times New Roman" pitchFamily="18" charset="0"/>
              </a:rPr>
              <a:t>ow variety of goods and services,</a:t>
            </a:r>
            <a:r>
              <a:rPr lang="en-US" sz="2000" baseline="0" dirty="0" smtClean="0">
                <a:latin typeface="Times New Roman" pitchFamily="18" charset="0"/>
                <a:cs typeface="Times New Roman" pitchFamily="18" charset="0"/>
              </a:rPr>
              <a:t> l</a:t>
            </a:r>
            <a:r>
              <a:rPr lang="en-US" sz="2000" dirty="0" smtClean="0">
                <a:latin typeface="Times New Roman" pitchFamily="18" charset="0"/>
                <a:cs typeface="Times New Roman" pitchFamily="18" charset="0"/>
              </a:rPr>
              <a:t>ack of </a:t>
            </a:r>
            <a:r>
              <a:rPr lang="en-US" sz="2000" dirty="0" err="1" smtClean="0">
                <a:latin typeface="Times New Roman" pitchFamily="18" charset="0"/>
                <a:cs typeface="Times New Roman" pitchFamily="18" charset="0"/>
              </a:rPr>
              <a:t>innovation</a:t>
            </a:r>
            <a:r>
              <a:rPr lang="en-US" sz="2000" baseline="0" dirty="0" err="1" smtClean="0">
                <a:latin typeface="Times New Roman" pitchFamily="18" charset="0"/>
                <a:cs typeface="Times New Roman" pitchFamily="18" charset="0"/>
              </a:rPr>
              <a:t>and</a:t>
            </a:r>
            <a:r>
              <a:rPr lang="en-US" sz="2000" baseline="0" dirty="0" smtClean="0">
                <a:latin typeface="Times New Roman" pitchFamily="18" charset="0"/>
                <a:cs typeface="Times New Roman" pitchFamily="18" charset="0"/>
              </a:rPr>
              <a:t> loosing high achievers and competent workers.</a:t>
            </a:r>
            <a:endParaRPr lang="en-US" sz="2000"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9B8E45EE-69D6-4FB8-98A0-A0618FA38901}" type="slidenum">
              <a:rPr lang="en-US" smtClean="0"/>
              <a:t>9</a:t>
            </a:fld>
            <a:endParaRPr lang="en-US"/>
          </a:p>
        </p:txBody>
      </p:sp>
    </p:spTree>
    <p:extLst>
      <p:ext uri="{BB962C8B-B14F-4D97-AF65-F5344CB8AC3E}">
        <p14:creationId xmlns:p14="http://schemas.microsoft.com/office/powerpoint/2010/main" val="11939381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smtClean="0">
                <a:latin typeface="Times New Roman" pitchFamily="18" charset="0"/>
                <a:cs typeface="Times New Roman" pitchFamily="18" charset="0"/>
              </a:rPr>
              <a:t>Having elaborated</a:t>
            </a:r>
            <a:r>
              <a:rPr lang="en-US" sz="2000" baseline="0" dirty="0" smtClean="0">
                <a:latin typeface="Times New Roman" pitchFamily="18" charset="0"/>
                <a:cs typeface="Times New Roman" pitchFamily="18" charset="0"/>
              </a:rPr>
              <a:t> that </a:t>
            </a:r>
            <a:r>
              <a:rPr lang="en-US" sz="2000" baseline="0" dirty="0" smtClean="0">
                <a:latin typeface="Times New Roman" pitchFamily="18" charset="0"/>
                <a:cs typeface="Times New Roman" pitchFamily="18" charset="0"/>
              </a:rPr>
              <a:t>e</a:t>
            </a:r>
            <a:r>
              <a:rPr lang="en-US" sz="2000" dirty="0" smtClean="0">
                <a:latin typeface="Times New Roman" pitchFamily="18" charset="0"/>
                <a:cs typeface="Times New Roman" pitchFamily="18" charset="0"/>
              </a:rPr>
              <a:t>stimating the charges within the first three years as a home-based and NLCP entrepreneur helps in planning, it </a:t>
            </a:r>
            <a:r>
              <a:rPr lang="en-US" sz="2000" dirty="0" err="1" smtClean="0">
                <a:latin typeface="Times New Roman" pitchFamily="18" charset="0"/>
                <a:cs typeface="Times New Roman" pitchFamily="18" charset="0"/>
              </a:rPr>
              <a:t>shds</a:t>
            </a:r>
            <a:r>
              <a:rPr lang="en-US" sz="2000" dirty="0" smtClean="0">
                <a:latin typeface="Times New Roman" pitchFamily="18" charset="0"/>
                <a:cs typeface="Times New Roman" pitchFamily="18" charset="0"/>
              </a:rPr>
              <a:t> light on why most of the businesses</a:t>
            </a:r>
            <a:r>
              <a:rPr lang="en-US" sz="2000" baseline="0" dirty="0" smtClean="0">
                <a:latin typeface="Times New Roman" pitchFamily="18" charset="0"/>
                <a:cs typeface="Times New Roman" pitchFamily="18" charset="0"/>
              </a:rPr>
              <a:t> fail. On the other hand, u</a:t>
            </a:r>
            <a:r>
              <a:rPr lang="en-US" sz="2000" dirty="0" smtClean="0">
                <a:latin typeface="Times New Roman" pitchFamily="18" charset="0"/>
                <a:cs typeface="Times New Roman" pitchFamily="18" charset="0"/>
              </a:rPr>
              <a:t>nderstanding the types of persons likely to moonlight, sources helping to understand the factors behind the moonlighting helps the entrepreneur to familiarize with the sector they are investing in. Again, elaborating on the advantages, disadvantages and significance of sideline home-based businesses enables the entrepreneur to make informed choices.</a:t>
            </a:r>
            <a:r>
              <a:rPr lang="en-US" sz="2000" baseline="0" dirty="0" smtClean="0">
                <a:latin typeface="Times New Roman" pitchFamily="18" charset="0"/>
                <a:cs typeface="Times New Roman" pitchFamily="18" charset="0"/>
              </a:rPr>
              <a:t> In addition, understanding the m</a:t>
            </a:r>
            <a:r>
              <a:rPr lang="en-US" sz="2000" dirty="0" smtClean="0">
                <a:latin typeface="Times New Roman" pitchFamily="18" charset="0"/>
                <a:cs typeface="Times New Roman" pitchFamily="18" charset="0"/>
              </a:rPr>
              <a:t>anagerial and myths caveats in starting part-time business sheds more light on how to start your own business entails.</a:t>
            </a:r>
            <a:r>
              <a:rPr lang="en-US" sz="2000" baseline="0" dirty="0" smtClean="0">
                <a:latin typeface="Times New Roman" pitchFamily="18" charset="0"/>
                <a:cs typeface="Times New Roman" pitchFamily="18" charset="0"/>
              </a:rPr>
              <a:t> Finally, i</a:t>
            </a:r>
            <a:r>
              <a:rPr lang="en-US" sz="2000" dirty="0" smtClean="0">
                <a:latin typeface="Times New Roman" pitchFamily="18" charset="0"/>
                <a:cs typeface="Times New Roman" pitchFamily="18" charset="0"/>
              </a:rPr>
              <a:t>nternalizing implications of sidelining entrepreneurs and other institutions helps to know the importance of appraising entrepreneurial culture </a:t>
            </a:r>
          </a:p>
          <a:p>
            <a:endParaRPr lang="en-US" sz="2000" dirty="0" smtClean="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9B8E45EE-69D6-4FB8-98A0-A0618FA38901}" type="slidenum">
              <a:rPr lang="en-US" smtClean="0"/>
              <a:t>10</a:t>
            </a:fld>
            <a:endParaRPr lang="en-US"/>
          </a:p>
        </p:txBody>
      </p:sp>
    </p:spTree>
    <p:extLst>
      <p:ext uri="{BB962C8B-B14F-4D97-AF65-F5344CB8AC3E}">
        <p14:creationId xmlns:p14="http://schemas.microsoft.com/office/powerpoint/2010/main" val="25417722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F168CDF-45EC-4F93-9F1E-59007B3A95E9}" type="datetimeFigureOut">
              <a:rPr lang="en-US" smtClean="0"/>
              <a:t>10/25/2019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CAB702-1D04-4DCF-A2A3-281BA9B8805F}" type="slidenum">
              <a:rPr lang="en-US" smtClean="0"/>
              <a:t>‹#›</a:t>
            </a:fld>
            <a:endParaRPr lang="en-US"/>
          </a:p>
        </p:txBody>
      </p:sp>
    </p:spTree>
    <p:extLst>
      <p:ext uri="{BB962C8B-B14F-4D97-AF65-F5344CB8AC3E}">
        <p14:creationId xmlns:p14="http://schemas.microsoft.com/office/powerpoint/2010/main" val="54588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168CDF-45EC-4F93-9F1E-59007B3A95E9}" type="datetimeFigureOut">
              <a:rPr lang="en-US" smtClean="0"/>
              <a:t>10/25/2019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CAB702-1D04-4DCF-A2A3-281BA9B8805F}" type="slidenum">
              <a:rPr lang="en-US" smtClean="0"/>
              <a:t>‹#›</a:t>
            </a:fld>
            <a:endParaRPr lang="en-US"/>
          </a:p>
        </p:txBody>
      </p:sp>
    </p:spTree>
    <p:extLst>
      <p:ext uri="{BB962C8B-B14F-4D97-AF65-F5344CB8AC3E}">
        <p14:creationId xmlns:p14="http://schemas.microsoft.com/office/powerpoint/2010/main" val="2279957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F168CDF-45EC-4F93-9F1E-59007B3A95E9}" type="datetimeFigureOut">
              <a:rPr lang="en-US" smtClean="0"/>
              <a:t>10/25/2019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CAB702-1D04-4DCF-A2A3-281BA9B8805F}" type="slidenum">
              <a:rPr lang="en-US" smtClean="0"/>
              <a:t>‹#›</a:t>
            </a:fld>
            <a:endParaRPr lang="en-US"/>
          </a:p>
        </p:txBody>
      </p:sp>
    </p:spTree>
    <p:extLst>
      <p:ext uri="{BB962C8B-B14F-4D97-AF65-F5344CB8AC3E}">
        <p14:creationId xmlns:p14="http://schemas.microsoft.com/office/powerpoint/2010/main" val="20274437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F168CDF-45EC-4F93-9F1E-59007B3A95E9}" type="datetimeFigureOut">
              <a:rPr lang="en-US" smtClean="0"/>
              <a:t>10/25/2019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CAB702-1D04-4DCF-A2A3-281BA9B8805F}" type="slidenum">
              <a:rPr lang="en-US" smtClean="0"/>
              <a:t>‹#›</a:t>
            </a:fld>
            <a:endParaRPr lang="en-US"/>
          </a:p>
        </p:txBody>
      </p:sp>
    </p:spTree>
    <p:extLst>
      <p:ext uri="{BB962C8B-B14F-4D97-AF65-F5344CB8AC3E}">
        <p14:creationId xmlns:p14="http://schemas.microsoft.com/office/powerpoint/2010/main" val="17455048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F168CDF-45EC-4F93-9F1E-59007B3A95E9}" type="datetimeFigureOut">
              <a:rPr lang="en-US" smtClean="0"/>
              <a:t>10/25/2019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CAB702-1D04-4DCF-A2A3-281BA9B8805F}" type="slidenum">
              <a:rPr lang="en-US" smtClean="0"/>
              <a:t>‹#›</a:t>
            </a:fld>
            <a:endParaRPr lang="en-US"/>
          </a:p>
        </p:txBody>
      </p:sp>
    </p:spTree>
    <p:extLst>
      <p:ext uri="{BB962C8B-B14F-4D97-AF65-F5344CB8AC3E}">
        <p14:creationId xmlns:p14="http://schemas.microsoft.com/office/powerpoint/2010/main" val="450805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F168CDF-45EC-4F93-9F1E-59007B3A95E9}" type="datetimeFigureOut">
              <a:rPr lang="en-US" smtClean="0"/>
              <a:t>10/25/2019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CAB702-1D04-4DCF-A2A3-281BA9B8805F}" type="slidenum">
              <a:rPr lang="en-US" smtClean="0"/>
              <a:t>‹#›</a:t>
            </a:fld>
            <a:endParaRPr lang="en-US"/>
          </a:p>
        </p:txBody>
      </p:sp>
    </p:spTree>
    <p:extLst>
      <p:ext uri="{BB962C8B-B14F-4D97-AF65-F5344CB8AC3E}">
        <p14:creationId xmlns:p14="http://schemas.microsoft.com/office/powerpoint/2010/main" val="33845412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168CDF-45EC-4F93-9F1E-59007B3A95E9}" type="datetimeFigureOut">
              <a:rPr lang="en-US" smtClean="0"/>
              <a:t>10/25/2019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CAB702-1D04-4DCF-A2A3-281BA9B8805F}" type="slidenum">
              <a:rPr lang="en-US" smtClean="0"/>
              <a:t>‹#›</a:t>
            </a:fld>
            <a:endParaRPr lang="en-US"/>
          </a:p>
        </p:txBody>
      </p:sp>
    </p:spTree>
    <p:extLst>
      <p:ext uri="{BB962C8B-B14F-4D97-AF65-F5344CB8AC3E}">
        <p14:creationId xmlns:p14="http://schemas.microsoft.com/office/powerpoint/2010/main" val="3445198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F168CDF-45EC-4F93-9F1E-59007B3A95E9}" type="datetimeFigureOut">
              <a:rPr lang="en-US" smtClean="0"/>
              <a:t>10/25/2019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CAB702-1D04-4DCF-A2A3-281BA9B8805F}" type="slidenum">
              <a:rPr lang="en-US" smtClean="0"/>
              <a:t>‹#›</a:t>
            </a:fld>
            <a:endParaRPr lang="en-US"/>
          </a:p>
        </p:txBody>
      </p:sp>
    </p:spTree>
    <p:extLst>
      <p:ext uri="{BB962C8B-B14F-4D97-AF65-F5344CB8AC3E}">
        <p14:creationId xmlns:p14="http://schemas.microsoft.com/office/powerpoint/2010/main" val="1231234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F168CDF-45EC-4F93-9F1E-59007B3A95E9}" type="datetimeFigureOut">
              <a:rPr lang="en-US" smtClean="0"/>
              <a:t>10/25/2019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CAB702-1D04-4DCF-A2A3-281BA9B8805F}" type="slidenum">
              <a:rPr lang="en-US" smtClean="0"/>
              <a:t>‹#›</a:t>
            </a:fld>
            <a:endParaRPr lang="en-US"/>
          </a:p>
        </p:txBody>
      </p:sp>
    </p:spTree>
    <p:extLst>
      <p:ext uri="{BB962C8B-B14F-4D97-AF65-F5344CB8AC3E}">
        <p14:creationId xmlns:p14="http://schemas.microsoft.com/office/powerpoint/2010/main" val="11996112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F168CDF-45EC-4F93-9F1E-59007B3A95E9}" type="datetimeFigureOut">
              <a:rPr lang="en-US" smtClean="0"/>
              <a:t>10/25/2019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CAB702-1D04-4DCF-A2A3-281BA9B8805F}" type="slidenum">
              <a:rPr lang="en-US" smtClean="0"/>
              <a:t>‹#›</a:t>
            </a:fld>
            <a:endParaRPr lang="en-US"/>
          </a:p>
        </p:txBody>
      </p:sp>
    </p:spTree>
    <p:extLst>
      <p:ext uri="{BB962C8B-B14F-4D97-AF65-F5344CB8AC3E}">
        <p14:creationId xmlns:p14="http://schemas.microsoft.com/office/powerpoint/2010/main" val="1130121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F168CDF-45EC-4F93-9F1E-59007B3A95E9}" type="datetimeFigureOut">
              <a:rPr lang="en-US" smtClean="0"/>
              <a:t>10/25/2019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CAB702-1D04-4DCF-A2A3-281BA9B8805F}"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1543049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F168CDF-45EC-4F93-9F1E-59007B3A95E9}" type="datetimeFigureOut">
              <a:rPr lang="en-US" smtClean="0"/>
              <a:t>10/25/2019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CAB702-1D04-4DCF-A2A3-281BA9B8805F}" type="slidenum">
              <a:rPr lang="en-US" smtClean="0"/>
              <a:t>‹#›</a:t>
            </a:fld>
            <a:endParaRPr lang="en-US"/>
          </a:p>
        </p:txBody>
      </p:sp>
    </p:spTree>
    <p:extLst>
      <p:ext uri="{BB962C8B-B14F-4D97-AF65-F5344CB8AC3E}">
        <p14:creationId xmlns:p14="http://schemas.microsoft.com/office/powerpoint/2010/main" val="18965927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F168CDF-45EC-4F93-9F1E-59007B3A95E9}" type="datetimeFigureOut">
              <a:rPr lang="en-US" smtClean="0"/>
              <a:t>10/25/2019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CAB702-1D04-4DCF-A2A3-281BA9B8805F}"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091780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F168CDF-45EC-4F93-9F1E-59007B3A95E9}" type="datetimeFigureOut">
              <a:rPr lang="en-US" smtClean="0"/>
              <a:t>10/25/2019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CAB702-1D04-4DCF-A2A3-281BA9B8805F}" type="slidenum">
              <a:rPr lang="en-US" smtClean="0"/>
              <a:t>‹#›</a:t>
            </a:fld>
            <a:endParaRPr lang="en-US"/>
          </a:p>
        </p:txBody>
      </p:sp>
    </p:spTree>
    <p:extLst>
      <p:ext uri="{BB962C8B-B14F-4D97-AF65-F5344CB8AC3E}">
        <p14:creationId xmlns:p14="http://schemas.microsoft.com/office/powerpoint/2010/main" val="10445559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168CDF-45EC-4F93-9F1E-59007B3A95E9}" type="datetimeFigureOut">
              <a:rPr lang="en-US" smtClean="0"/>
              <a:t>10/25/2019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CAB702-1D04-4DCF-A2A3-281BA9B8805F}" type="slidenum">
              <a:rPr lang="en-US" smtClean="0"/>
              <a:t>‹#›</a:t>
            </a:fld>
            <a:endParaRPr lang="en-US"/>
          </a:p>
        </p:txBody>
      </p:sp>
    </p:spTree>
    <p:extLst>
      <p:ext uri="{BB962C8B-B14F-4D97-AF65-F5344CB8AC3E}">
        <p14:creationId xmlns:p14="http://schemas.microsoft.com/office/powerpoint/2010/main" val="17453364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168CDF-45EC-4F93-9F1E-59007B3A95E9}" type="datetimeFigureOut">
              <a:rPr lang="en-US" smtClean="0"/>
              <a:t>10/25/2019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CAB702-1D04-4DCF-A2A3-281BA9B8805F}" type="slidenum">
              <a:rPr lang="en-US" smtClean="0"/>
              <a:t>‹#›</a:t>
            </a:fld>
            <a:endParaRPr lang="en-US"/>
          </a:p>
        </p:txBody>
      </p:sp>
    </p:spTree>
    <p:extLst>
      <p:ext uri="{BB962C8B-B14F-4D97-AF65-F5344CB8AC3E}">
        <p14:creationId xmlns:p14="http://schemas.microsoft.com/office/powerpoint/2010/main" val="12419320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F168CDF-45EC-4F93-9F1E-59007B3A95E9}" type="datetimeFigureOut">
              <a:rPr lang="en-US" smtClean="0"/>
              <a:t>10/25/2019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2CAB702-1D04-4DCF-A2A3-281BA9B8805F}" type="slidenum">
              <a:rPr lang="en-US" smtClean="0"/>
              <a:t>‹#›</a:t>
            </a:fld>
            <a:endParaRPr lang="en-US"/>
          </a:p>
        </p:txBody>
      </p:sp>
    </p:spTree>
    <p:extLst>
      <p:ext uri="{BB962C8B-B14F-4D97-AF65-F5344CB8AC3E}">
        <p14:creationId xmlns:p14="http://schemas.microsoft.com/office/powerpoint/2010/main" val="359873392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F66865-272D-4A5D-8027-59D1FE247864}"/>
              </a:ext>
            </a:extLst>
          </p:cNvPr>
          <p:cNvSpPr>
            <a:spLocks noGrp="1"/>
          </p:cNvSpPr>
          <p:nvPr>
            <p:ph type="ctrTitle"/>
          </p:nvPr>
        </p:nvSpPr>
        <p:spPr>
          <a:xfrm>
            <a:off x="1838325" y="838201"/>
            <a:ext cx="7626178" cy="1257300"/>
          </a:xfrm>
        </p:spPr>
        <p:txBody>
          <a:bodyPr/>
          <a:lstStyle/>
          <a:p>
            <a:pPr algn="l"/>
            <a:r>
              <a:rPr lang="en-US" sz="4000" dirty="0" smtClean="0">
                <a:latin typeface="Times New Roman" pitchFamily="18" charset="0"/>
                <a:cs typeface="Times New Roman" pitchFamily="18" charset="0"/>
              </a:rPr>
              <a:t>Starting Your </a:t>
            </a:r>
            <a:r>
              <a:rPr lang="en-US" sz="4000" dirty="0">
                <a:latin typeface="Times New Roman" pitchFamily="18" charset="0"/>
                <a:cs typeface="Times New Roman" pitchFamily="18" charset="0"/>
              </a:rPr>
              <a:t>O</a:t>
            </a:r>
            <a:r>
              <a:rPr lang="en-US" sz="4000" dirty="0" smtClean="0">
                <a:latin typeface="Times New Roman" pitchFamily="18" charset="0"/>
                <a:cs typeface="Times New Roman" pitchFamily="18" charset="0"/>
              </a:rPr>
              <a:t>wn </a:t>
            </a:r>
            <a:r>
              <a:rPr lang="en-US" sz="4000" dirty="0">
                <a:latin typeface="Times New Roman" pitchFamily="18" charset="0"/>
                <a:cs typeface="Times New Roman" pitchFamily="18" charset="0"/>
              </a:rPr>
              <a:t>B</a:t>
            </a:r>
            <a:r>
              <a:rPr lang="en-US" sz="4000" dirty="0" smtClean="0">
                <a:latin typeface="Times New Roman" pitchFamily="18" charset="0"/>
                <a:cs typeface="Times New Roman" pitchFamily="18" charset="0"/>
              </a:rPr>
              <a:t>usiness</a:t>
            </a:r>
            <a:endParaRPr lang="en-US" sz="4000" dirty="0">
              <a:latin typeface="Times New Roman" pitchFamily="18" charset="0"/>
              <a:cs typeface="Times New Roman" pitchFamily="18" charset="0"/>
            </a:endParaRPr>
          </a:p>
        </p:txBody>
      </p:sp>
      <p:sp>
        <p:nvSpPr>
          <p:cNvPr id="3" name="Subtitle 2">
            <a:extLst>
              <a:ext uri="{FF2B5EF4-FFF2-40B4-BE49-F238E27FC236}">
                <a16:creationId xmlns="" xmlns:a16="http://schemas.microsoft.com/office/drawing/2014/main" id="{F97FB5A2-64C3-4079-899B-0CF4D5939DB1}"/>
              </a:ext>
            </a:extLst>
          </p:cNvPr>
          <p:cNvSpPr>
            <a:spLocks noGrp="1"/>
          </p:cNvSpPr>
          <p:nvPr>
            <p:ph type="subTitle" idx="1"/>
          </p:nvPr>
        </p:nvSpPr>
        <p:spPr>
          <a:xfrm>
            <a:off x="1476375" y="2400300"/>
            <a:ext cx="7607128" cy="1809751"/>
          </a:xfrm>
        </p:spPr>
        <p:txBody>
          <a:bodyPr>
            <a:normAutofit/>
          </a:bodyPr>
          <a:lstStyle/>
          <a:p>
            <a:r>
              <a:rPr lang="en-US" sz="2000" dirty="0">
                <a:latin typeface="Times New Roman" pitchFamily="18" charset="0"/>
                <a:cs typeface="Times New Roman" pitchFamily="18" charset="0"/>
              </a:rPr>
              <a:t>S</a:t>
            </a:r>
            <a:r>
              <a:rPr lang="en-US" sz="2000" dirty="0" smtClean="0">
                <a:latin typeface="Times New Roman" pitchFamily="18" charset="0"/>
                <a:cs typeface="Times New Roman" pitchFamily="18" charset="0"/>
              </a:rPr>
              <a:t>tudent’s Name</a:t>
            </a:r>
          </a:p>
          <a:p>
            <a:r>
              <a:rPr lang="en-US" sz="2000" dirty="0" smtClean="0">
                <a:latin typeface="Times New Roman" pitchFamily="18" charset="0"/>
                <a:cs typeface="Times New Roman" pitchFamily="18" charset="0"/>
              </a:rPr>
              <a:t>Instructor’s Name</a:t>
            </a:r>
          </a:p>
          <a:p>
            <a:r>
              <a:rPr lang="en-US" sz="2000" dirty="0" smtClean="0">
                <a:latin typeface="Times New Roman" pitchFamily="18" charset="0"/>
                <a:cs typeface="Times New Roman" pitchFamily="18" charset="0"/>
              </a:rPr>
              <a:t>Course Title</a:t>
            </a:r>
          </a:p>
          <a:p>
            <a:r>
              <a:rPr lang="en-US" sz="2000" dirty="0">
                <a:latin typeface="Times New Roman" pitchFamily="18" charset="0"/>
                <a:cs typeface="Times New Roman" pitchFamily="18" charset="0"/>
              </a:rPr>
              <a:t>D</a:t>
            </a:r>
            <a:r>
              <a:rPr lang="en-US" sz="2000" dirty="0" smtClean="0">
                <a:latin typeface="Times New Roman" pitchFamily="18" charset="0"/>
                <a:cs typeface="Times New Roman" pitchFamily="18" charset="0"/>
              </a:rPr>
              <a:t>ate</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15046894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5B88CF-2E92-40DD-8ABD-684B90A7606F}"/>
              </a:ext>
            </a:extLst>
          </p:cNvPr>
          <p:cNvSpPr>
            <a:spLocks noGrp="1"/>
          </p:cNvSpPr>
          <p:nvPr>
            <p:ph type="title"/>
          </p:nvPr>
        </p:nvSpPr>
        <p:spPr>
          <a:xfrm>
            <a:off x="790574" y="609600"/>
            <a:ext cx="8483427" cy="1009650"/>
          </a:xfrm>
        </p:spPr>
        <p:txBody>
          <a:bodyPr>
            <a:normAutofit/>
          </a:bodyPr>
          <a:lstStyle/>
          <a:p>
            <a:pPr algn="ctr"/>
            <a:r>
              <a:rPr lang="en-US" sz="3200" dirty="0" smtClean="0">
                <a:latin typeface="Times New Roman" pitchFamily="18" charset="0"/>
                <a:cs typeface="Times New Roman" pitchFamily="18" charset="0"/>
              </a:rPr>
              <a:t>Introduction</a:t>
            </a:r>
            <a:endParaRPr lang="en-US" sz="3200" dirty="0">
              <a:latin typeface="Times New Roman" pitchFamily="18" charset="0"/>
              <a:cs typeface="Times New Roman" pitchFamily="18" charset="0"/>
            </a:endParaRPr>
          </a:p>
        </p:txBody>
      </p:sp>
      <p:sp>
        <p:nvSpPr>
          <p:cNvPr id="3" name="Content Placeholder 2">
            <a:extLst>
              <a:ext uri="{FF2B5EF4-FFF2-40B4-BE49-F238E27FC236}">
                <a16:creationId xmlns="" xmlns:a16="http://schemas.microsoft.com/office/drawing/2014/main" id="{0FDF2FA7-A4F6-41C3-A3E1-88092B5EA4E1}"/>
              </a:ext>
            </a:extLst>
          </p:cNvPr>
          <p:cNvSpPr>
            <a:spLocks noGrp="1"/>
          </p:cNvSpPr>
          <p:nvPr>
            <p:ph idx="1"/>
          </p:nvPr>
        </p:nvSpPr>
        <p:spPr>
          <a:xfrm>
            <a:off x="620184" y="1733550"/>
            <a:ext cx="8596668" cy="3288637"/>
          </a:xfrm>
        </p:spPr>
        <p:txBody>
          <a:bodyPr>
            <a:normAutofit/>
          </a:bodyPr>
          <a:lstStyle/>
          <a:p>
            <a:r>
              <a:rPr lang="en-US" dirty="0" smtClean="0">
                <a:latin typeface="Times New Roman" pitchFamily="18" charset="0"/>
                <a:cs typeface="Times New Roman" panose="02020603050405020304" pitchFamily="18" charset="0"/>
              </a:rPr>
              <a:t>Starting your own business is very essential</a:t>
            </a:r>
          </a:p>
          <a:p>
            <a:r>
              <a:rPr lang="en-US" dirty="0" smtClean="0">
                <a:latin typeface="Times New Roman" panose="02020603050405020304" pitchFamily="18" charset="0"/>
                <a:cs typeface="Times New Roman" panose="02020603050405020304" pitchFamily="18" charset="0"/>
              </a:rPr>
              <a:t>One is able to manage their time and alongside do other things</a:t>
            </a:r>
          </a:p>
          <a:p>
            <a:r>
              <a:rPr lang="en-US" dirty="0" smtClean="0">
                <a:latin typeface="Times New Roman" panose="02020603050405020304" pitchFamily="18" charset="0"/>
                <a:cs typeface="Times New Roman" panose="02020603050405020304" pitchFamily="18" charset="0"/>
              </a:rPr>
              <a:t>Again, the urge of being your own boss ifs fulfilled</a:t>
            </a:r>
          </a:p>
          <a:p>
            <a:r>
              <a:rPr lang="en-US" dirty="0" smtClean="0">
                <a:latin typeface="Times New Roman" panose="02020603050405020304" pitchFamily="18" charset="0"/>
                <a:cs typeface="Times New Roman" panose="02020603050405020304" pitchFamily="18" charset="0"/>
              </a:rPr>
              <a:t>Also, one is able to </a:t>
            </a:r>
            <a:r>
              <a:rPr lang="en-US" dirty="0">
                <a:latin typeface="Times New Roman" pitchFamily="18" charset="0"/>
                <a:cs typeface="Times New Roman" pitchFamily="18" charset="0"/>
              </a:rPr>
              <a:t>make </a:t>
            </a:r>
            <a:r>
              <a:rPr lang="en-US" dirty="0" smtClean="0">
                <a:latin typeface="Times New Roman" pitchFamily="18" charset="0"/>
                <a:cs typeface="Times New Roman" pitchFamily="18" charset="0"/>
              </a:rPr>
              <a:t>money, have </a:t>
            </a:r>
            <a:r>
              <a:rPr lang="en-US" dirty="0">
                <a:latin typeface="Times New Roman" pitchFamily="18" charset="0"/>
                <a:cs typeface="Times New Roman" pitchFamily="18" charset="0"/>
              </a:rPr>
              <a:t>satisfaction, help others and work in their field of interest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43014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993E10D-9E91-42C9-9176-FBA97FB19E23}"/>
              </a:ext>
            </a:extLst>
          </p:cNvPr>
          <p:cNvSpPr>
            <a:spLocks noGrp="1"/>
          </p:cNvSpPr>
          <p:nvPr>
            <p:ph type="title"/>
          </p:nvPr>
        </p:nvSpPr>
        <p:spPr>
          <a:xfrm>
            <a:off x="714374" y="609600"/>
            <a:ext cx="8559627" cy="1047750"/>
          </a:xfrm>
        </p:spPr>
        <p:txBody>
          <a:bodyPr>
            <a:noAutofit/>
          </a:bodyPr>
          <a:lstStyle/>
          <a:p>
            <a:pPr algn="ctr"/>
            <a:r>
              <a:rPr lang="en-US" sz="3200" dirty="0" smtClean="0">
                <a:latin typeface="Times New Roman" pitchFamily="18" charset="0"/>
                <a:cs typeface="Times New Roman" pitchFamily="18" charset="0"/>
              </a:rPr>
              <a:t>Charges Within the First Three Years and Resources To Utilize</a:t>
            </a:r>
            <a:endParaRPr lang="en-US"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C4A6DC52-9445-4D13-A6BD-F1694A647A37}"/>
              </a:ext>
            </a:extLst>
          </p:cNvPr>
          <p:cNvSpPr>
            <a:spLocks noGrp="1"/>
          </p:cNvSpPr>
          <p:nvPr>
            <p:ph idx="1"/>
          </p:nvPr>
        </p:nvSpPr>
        <p:spPr>
          <a:xfrm>
            <a:off x="639234" y="1857375"/>
            <a:ext cx="8596668" cy="3602962"/>
          </a:xfrm>
        </p:spPr>
        <p:txBody>
          <a:bodyPr/>
          <a:lstStyle/>
          <a:p>
            <a:r>
              <a:rPr lang="en-US" dirty="0">
                <a:latin typeface="Times New Roman" pitchFamily="18" charset="0"/>
                <a:cs typeface="Times New Roman" pitchFamily="18" charset="0"/>
              </a:rPr>
              <a:t>B</a:t>
            </a:r>
            <a:r>
              <a:rPr lang="en-US" dirty="0" smtClean="0">
                <a:latin typeface="Times New Roman" pitchFamily="18" charset="0"/>
                <a:cs typeface="Times New Roman" pitchFamily="18" charset="0"/>
              </a:rPr>
              <a:t>illing rates </a:t>
            </a:r>
            <a:r>
              <a:rPr lang="en-US" dirty="0">
                <a:latin typeface="Times New Roman" pitchFamily="18" charset="0"/>
                <a:cs typeface="Times New Roman" pitchFamily="18" charset="0"/>
              </a:rPr>
              <a:t>(AGUILAR 22)</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Fees</a:t>
            </a:r>
          </a:p>
          <a:p>
            <a:r>
              <a:rPr lang="en-US" dirty="0" smtClean="0">
                <a:latin typeface="Times New Roman" pitchFamily="18" charset="0"/>
                <a:cs typeface="Times New Roman" pitchFamily="18" charset="0"/>
              </a:rPr>
              <a:t>Taxes</a:t>
            </a:r>
          </a:p>
          <a:p>
            <a:r>
              <a:rPr lang="en-US" dirty="0" smtClean="0">
                <a:latin typeface="Times New Roman" panose="02020603050405020304" pitchFamily="18" charset="0"/>
                <a:cs typeface="Times New Roman" panose="02020603050405020304" pitchFamily="18" charset="0"/>
              </a:rPr>
              <a:t>Resources include internet and libraries </a:t>
            </a:r>
            <a:r>
              <a:rPr lang="en-US" dirty="0">
                <a:latin typeface="Times New Roman" pitchFamily="18" charset="0"/>
                <a:cs typeface="Times New Roman" pitchFamily="18" charset="0"/>
              </a:rPr>
              <a:t>(</a:t>
            </a:r>
            <a:r>
              <a:rPr lang="en-US" dirty="0" err="1">
                <a:latin typeface="Times New Roman" pitchFamily="18" charset="0"/>
                <a:cs typeface="Times New Roman" pitchFamily="18" charset="0"/>
              </a:rPr>
              <a:t>Pankl</a:t>
            </a:r>
            <a:r>
              <a:rPr lang="en-US" dirty="0">
                <a:latin typeface="Times New Roman" pitchFamily="18" charset="0"/>
                <a:cs typeface="Times New Roman" pitchFamily="18" charset="0"/>
              </a:rPr>
              <a:t> 3)</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611489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440C74C-9AB8-4D73-B202-116922C2631D}"/>
              </a:ext>
            </a:extLst>
          </p:cNvPr>
          <p:cNvSpPr>
            <a:spLocks noGrp="1"/>
          </p:cNvSpPr>
          <p:nvPr>
            <p:ph type="title"/>
          </p:nvPr>
        </p:nvSpPr>
        <p:spPr>
          <a:xfrm>
            <a:off x="677334" y="609600"/>
            <a:ext cx="8596668" cy="1047750"/>
          </a:xfrm>
        </p:spPr>
        <p:txBody>
          <a:bodyPr>
            <a:noAutofit/>
          </a:bodyPr>
          <a:lstStyle/>
          <a:p>
            <a:pPr algn="ctr"/>
            <a:r>
              <a:rPr lang="en-US" sz="3200" dirty="0" smtClean="0">
                <a:latin typeface="Times New Roman" pitchFamily="18" charset="0"/>
                <a:cs typeface="Times New Roman" pitchFamily="18" charset="0"/>
              </a:rPr>
              <a:t>Types of Persons Likely To Moonlight, Sources and Factors Behind</a:t>
            </a:r>
            <a:endParaRPr lang="en-US"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CCE0F800-0A08-42D1-A0F3-47C4E947E9C9}"/>
              </a:ext>
            </a:extLst>
          </p:cNvPr>
          <p:cNvSpPr>
            <a:spLocks noGrp="1"/>
          </p:cNvSpPr>
          <p:nvPr>
            <p:ph idx="1"/>
          </p:nvPr>
        </p:nvSpPr>
        <p:spPr>
          <a:xfrm>
            <a:off x="639234" y="1931989"/>
            <a:ext cx="8596668" cy="3880773"/>
          </a:xfrm>
        </p:spPr>
        <p:txBody>
          <a:bodyPr/>
          <a:lstStyle/>
          <a:p>
            <a:r>
              <a:rPr lang="en-US" dirty="0">
                <a:latin typeface="Times New Roman" pitchFamily="18" charset="0"/>
                <a:cs typeface="Times New Roman" pitchFamily="18" charset="0"/>
              </a:rPr>
              <a:t>F</a:t>
            </a:r>
            <a:r>
              <a:rPr lang="en-US" dirty="0" smtClean="0">
                <a:latin typeface="Times New Roman" pitchFamily="18" charset="0"/>
                <a:cs typeface="Times New Roman" pitchFamily="18" charset="0"/>
              </a:rPr>
              <a:t>ull time </a:t>
            </a:r>
            <a:r>
              <a:rPr lang="en-US" dirty="0">
                <a:latin typeface="Times New Roman" pitchFamily="18" charset="0"/>
                <a:cs typeface="Times New Roman" pitchFamily="18" charset="0"/>
              </a:rPr>
              <a:t>moonlighting </a:t>
            </a:r>
            <a:r>
              <a:rPr lang="en-US" dirty="0" smtClean="0">
                <a:latin typeface="Times New Roman" pitchFamily="18" charset="0"/>
                <a:cs typeface="Times New Roman" pitchFamily="18" charset="0"/>
              </a:rPr>
              <a:t>entrepreneurs </a:t>
            </a:r>
            <a:r>
              <a:rPr lang="en-US" dirty="0">
                <a:latin typeface="Times New Roman" pitchFamily="18" charset="0"/>
                <a:cs typeface="Times New Roman" pitchFamily="18" charset="0"/>
              </a:rPr>
              <a:t>(</a:t>
            </a:r>
            <a:r>
              <a:rPr lang="en-US" dirty="0" err="1">
                <a:latin typeface="Times New Roman" pitchFamily="18" charset="0"/>
                <a:cs typeface="Times New Roman" pitchFamily="18" charset="0"/>
              </a:rPr>
              <a:t>Weinrauch</a:t>
            </a:r>
            <a:r>
              <a:rPr lang="en-US" dirty="0">
                <a:latin typeface="Times New Roman" pitchFamily="18" charset="0"/>
                <a:cs typeface="Times New Roman" pitchFamily="18" charset="0"/>
              </a:rPr>
              <a:t> 43)</a:t>
            </a:r>
            <a:endParaRPr lang="en-US" dirty="0" smtClean="0">
              <a:latin typeface="Times New Roman" pitchFamily="18" charset="0"/>
              <a:cs typeface="Times New Roman" pitchFamily="18" charset="0"/>
            </a:endParaRPr>
          </a:p>
          <a:p>
            <a:r>
              <a:rPr lang="en-US" dirty="0">
                <a:latin typeface="Times New Roman" pitchFamily="18" charset="0"/>
                <a:cs typeface="Times New Roman" pitchFamily="18" charset="0"/>
              </a:rPr>
              <a:t>P</a:t>
            </a:r>
            <a:r>
              <a:rPr lang="en-US" dirty="0" smtClean="0">
                <a:latin typeface="Times New Roman" pitchFamily="18" charset="0"/>
                <a:cs typeface="Times New Roman" pitchFamily="18" charset="0"/>
              </a:rPr>
              <a:t>art </a:t>
            </a:r>
            <a:r>
              <a:rPr lang="en-US" dirty="0">
                <a:latin typeface="Times New Roman" pitchFamily="18" charset="0"/>
                <a:cs typeface="Times New Roman" pitchFamily="18" charset="0"/>
              </a:rPr>
              <a:t>time moonlighting </a:t>
            </a:r>
            <a:r>
              <a:rPr lang="en-US" dirty="0" smtClean="0">
                <a:latin typeface="Times New Roman" pitchFamily="18" charset="0"/>
                <a:cs typeface="Times New Roman" pitchFamily="18" charset="0"/>
              </a:rPr>
              <a:t>entrepreneurs</a:t>
            </a:r>
          </a:p>
          <a:p>
            <a:r>
              <a:rPr lang="en-US" dirty="0" smtClean="0">
                <a:latin typeface="Times New Roman" panose="02020603050405020304" pitchFamily="18" charset="0"/>
                <a:cs typeface="Times New Roman" panose="02020603050405020304" pitchFamily="18" charset="0"/>
              </a:rPr>
              <a:t>Main source considered is prevailing tax</a:t>
            </a:r>
          </a:p>
          <a:p>
            <a:r>
              <a:rPr lang="en-US" dirty="0" smtClean="0">
                <a:latin typeface="Times New Roman" panose="02020603050405020304" pitchFamily="18" charset="0"/>
                <a:cs typeface="Times New Roman" panose="02020603050405020304" pitchFamily="18" charset="0"/>
              </a:rPr>
              <a:t>Factors for moonlighting include </a:t>
            </a:r>
            <a:r>
              <a:rPr lang="en-US" dirty="0">
                <a:latin typeface="Times New Roman" pitchFamily="18" charset="0"/>
                <a:cs typeface="Times New Roman" pitchFamily="18" charset="0"/>
              </a:rPr>
              <a:t>pay off debt, earning extra money and having that enjoyment from earning from a second job</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50198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89439E4-8FE7-420B-A438-2F0615E7E167}"/>
              </a:ext>
            </a:extLst>
          </p:cNvPr>
          <p:cNvSpPr>
            <a:spLocks noGrp="1"/>
          </p:cNvSpPr>
          <p:nvPr>
            <p:ph type="title"/>
          </p:nvPr>
        </p:nvSpPr>
        <p:spPr>
          <a:xfrm>
            <a:off x="733424" y="381001"/>
            <a:ext cx="8540577" cy="819150"/>
          </a:xfrm>
        </p:spPr>
        <p:txBody>
          <a:bodyPr>
            <a:normAutofit fontScale="90000"/>
          </a:bodyPr>
          <a:lstStyle/>
          <a:p>
            <a:pPr algn="ctr"/>
            <a:r>
              <a:rPr lang="en-US" dirty="0" smtClean="0">
                <a:latin typeface="Times New Roman" pitchFamily="18" charset="0"/>
                <a:cs typeface="Times New Roman" pitchFamily="18" charset="0"/>
              </a:rPr>
              <a:t>Advantages of Sideline Home-based Businesses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A3A34A0A-BB7E-414F-95DE-454A14BCEF4B}"/>
              </a:ext>
            </a:extLst>
          </p:cNvPr>
          <p:cNvSpPr>
            <a:spLocks noGrp="1"/>
          </p:cNvSpPr>
          <p:nvPr>
            <p:ph idx="1"/>
          </p:nvPr>
        </p:nvSpPr>
        <p:spPr>
          <a:xfrm>
            <a:off x="601134" y="1398589"/>
            <a:ext cx="8596668" cy="3880773"/>
          </a:xfrm>
        </p:spPr>
        <p:txBody>
          <a:bodyPr>
            <a:normAutofit/>
          </a:bodyPr>
          <a:lstStyle/>
          <a:p>
            <a:r>
              <a:rPr lang="en-US" dirty="0">
                <a:latin typeface="Times New Roman" pitchFamily="18" charset="0"/>
                <a:cs typeface="Times New Roman" pitchFamily="18" charset="0"/>
              </a:rPr>
              <a:t>M</a:t>
            </a:r>
            <a:r>
              <a:rPr lang="en-US" dirty="0" smtClean="0">
                <a:latin typeface="Times New Roman" pitchFamily="18" charset="0"/>
                <a:cs typeface="Times New Roman" pitchFamily="18" charset="0"/>
              </a:rPr>
              <a:t>inimal </a:t>
            </a:r>
            <a:r>
              <a:rPr lang="en-US" dirty="0">
                <a:latin typeface="Times New Roman" pitchFamily="18" charset="0"/>
                <a:cs typeface="Times New Roman" pitchFamily="18" charset="0"/>
              </a:rPr>
              <a:t>office </a:t>
            </a:r>
            <a:r>
              <a:rPr lang="en-US" dirty="0" smtClean="0">
                <a:latin typeface="Times New Roman" pitchFamily="18" charset="0"/>
                <a:cs typeface="Times New Roman" pitchFamily="18" charset="0"/>
              </a:rPr>
              <a:t>investment</a:t>
            </a:r>
          </a:p>
          <a:p>
            <a:r>
              <a:rPr lang="en-US" dirty="0">
                <a:latin typeface="Times New Roman" pitchFamily="18" charset="0"/>
                <a:cs typeface="Times New Roman" pitchFamily="18" charset="0"/>
              </a:rPr>
              <a:t>E</a:t>
            </a:r>
            <a:r>
              <a:rPr lang="en-US" dirty="0" smtClean="0">
                <a:latin typeface="Times New Roman" pitchFamily="18" charset="0"/>
                <a:cs typeface="Times New Roman" pitchFamily="18" charset="0"/>
              </a:rPr>
              <a:t>njoying </a:t>
            </a:r>
            <a:r>
              <a:rPr lang="en-US" dirty="0">
                <a:latin typeface="Times New Roman" pitchFamily="18" charset="0"/>
                <a:cs typeface="Times New Roman" pitchFamily="18" charset="0"/>
              </a:rPr>
              <a:t>the convenience and comforting of home </a:t>
            </a:r>
            <a:r>
              <a:rPr lang="en-US" dirty="0" smtClean="0">
                <a:latin typeface="Times New Roman" pitchFamily="18" charset="0"/>
                <a:cs typeface="Times New Roman" pitchFamily="18" charset="0"/>
              </a:rPr>
              <a:t>use</a:t>
            </a:r>
          </a:p>
          <a:p>
            <a:r>
              <a:rPr lang="en-US" dirty="0">
                <a:latin typeface="Times New Roman" pitchFamily="18" charset="0"/>
                <a:cs typeface="Times New Roman" pitchFamily="18" charset="0"/>
              </a:rPr>
              <a:t>A</a:t>
            </a:r>
            <a:r>
              <a:rPr lang="en-US" dirty="0" smtClean="0">
                <a:latin typeface="Times New Roman" pitchFamily="18" charset="0"/>
                <a:cs typeface="Times New Roman" pitchFamily="18" charset="0"/>
              </a:rPr>
              <a:t>vailability </a:t>
            </a:r>
            <a:r>
              <a:rPr lang="en-US" dirty="0">
                <a:latin typeface="Times New Roman" pitchFamily="18" charset="0"/>
                <a:cs typeface="Times New Roman" pitchFamily="18" charset="0"/>
              </a:rPr>
              <a:t>of liberal office tax </a:t>
            </a:r>
            <a:r>
              <a:rPr lang="en-US" dirty="0" smtClean="0">
                <a:latin typeface="Times New Roman" pitchFamily="18" charset="0"/>
                <a:cs typeface="Times New Roman" pitchFamily="18" charset="0"/>
              </a:rPr>
              <a:t>reductions </a:t>
            </a:r>
            <a:r>
              <a:rPr lang="en-US" dirty="0">
                <a:latin typeface="Times New Roman" pitchFamily="18" charset="0"/>
                <a:cs typeface="Times New Roman" pitchFamily="18" charset="0"/>
              </a:rPr>
              <a:t>(</a:t>
            </a:r>
            <a:r>
              <a:rPr lang="en-US" dirty="0" err="1">
                <a:latin typeface="Times New Roman" pitchFamily="18" charset="0"/>
                <a:cs typeface="Times New Roman" pitchFamily="18" charset="0"/>
              </a:rPr>
              <a:t>Weinrauch</a:t>
            </a:r>
            <a:r>
              <a:rPr lang="en-US" dirty="0">
                <a:latin typeface="Times New Roman" pitchFamily="18" charset="0"/>
                <a:cs typeface="Times New Roman" pitchFamily="18" charset="0"/>
              </a:rPr>
              <a:t> 43-45)</a:t>
            </a:r>
            <a:endParaRPr lang="en-US" dirty="0" smtClean="0">
              <a:latin typeface="Times New Roman" pitchFamily="18" charset="0"/>
              <a:cs typeface="Times New Roman" pitchFamily="18" charset="0"/>
            </a:endParaRPr>
          </a:p>
          <a:p>
            <a:r>
              <a:rPr lang="en-US" dirty="0">
                <a:latin typeface="Times New Roman" pitchFamily="18" charset="0"/>
                <a:cs typeface="Times New Roman" pitchFamily="18" charset="0"/>
              </a:rPr>
              <a:t>L</a:t>
            </a:r>
            <a:r>
              <a:rPr lang="en-US" dirty="0" smtClean="0">
                <a:latin typeface="Times New Roman" pitchFamily="18" charset="0"/>
                <a:cs typeface="Times New Roman" pitchFamily="18" charset="0"/>
              </a:rPr>
              <a:t>ow </a:t>
            </a:r>
            <a:r>
              <a:rPr lang="en-US" dirty="0">
                <a:latin typeface="Times New Roman" pitchFamily="18" charset="0"/>
                <a:cs typeface="Times New Roman" pitchFamily="18" charset="0"/>
              </a:rPr>
              <a:t>start-up </a:t>
            </a:r>
            <a:r>
              <a:rPr lang="en-US" dirty="0" smtClean="0">
                <a:latin typeface="Times New Roman" pitchFamily="18" charset="0"/>
                <a:cs typeface="Times New Roman" pitchFamily="18" charset="0"/>
              </a:rPr>
              <a:t>costs</a:t>
            </a:r>
          </a:p>
          <a:p>
            <a:r>
              <a:rPr lang="en-US" dirty="0">
                <a:latin typeface="Times New Roman" pitchFamily="18" charset="0"/>
                <a:cs typeface="Times New Roman" pitchFamily="18" charset="0"/>
              </a:rPr>
              <a:t>M</a:t>
            </a:r>
            <a:r>
              <a:rPr lang="en-US" dirty="0" smtClean="0">
                <a:latin typeface="Times New Roman" pitchFamily="18" charset="0"/>
                <a:cs typeface="Times New Roman" pitchFamily="18" charset="0"/>
              </a:rPr>
              <a:t>inimal </a:t>
            </a:r>
            <a:r>
              <a:rPr lang="en-US" dirty="0">
                <a:latin typeface="Times New Roman" pitchFamily="18" charset="0"/>
                <a:cs typeface="Times New Roman" pitchFamily="18" charset="0"/>
              </a:rPr>
              <a:t>transportation </a:t>
            </a:r>
            <a:r>
              <a:rPr lang="en-US" dirty="0" smtClean="0">
                <a:latin typeface="Times New Roman" pitchFamily="18" charset="0"/>
                <a:cs typeface="Times New Roman" pitchFamily="18" charset="0"/>
              </a:rPr>
              <a:t>expenses</a:t>
            </a:r>
          </a:p>
          <a:p>
            <a:r>
              <a:rPr lang="en-US" dirty="0">
                <a:latin typeface="Times New Roman" pitchFamily="18" charset="0"/>
                <a:cs typeface="Times New Roman" pitchFamily="18" charset="0"/>
              </a:rPr>
              <a:t>T</a:t>
            </a:r>
            <a:r>
              <a:rPr lang="en-US" dirty="0" smtClean="0">
                <a:latin typeface="Times New Roman" pitchFamily="18" charset="0"/>
                <a:cs typeface="Times New Roman" pitchFamily="18" charset="0"/>
              </a:rPr>
              <a:t>he </a:t>
            </a:r>
            <a:r>
              <a:rPr lang="en-US" dirty="0">
                <a:latin typeface="Times New Roman" pitchFamily="18" charset="0"/>
                <a:cs typeface="Times New Roman" pitchFamily="18" charset="0"/>
              </a:rPr>
              <a:t>opportunity to look after your </a:t>
            </a:r>
            <a:r>
              <a:rPr lang="en-US" dirty="0" smtClean="0">
                <a:latin typeface="Times New Roman" pitchFamily="18" charset="0"/>
                <a:cs typeface="Times New Roman" pitchFamily="18" charset="0"/>
              </a:rPr>
              <a:t>children</a:t>
            </a:r>
          </a:p>
          <a:p>
            <a:r>
              <a:rPr lang="en-US" dirty="0">
                <a:latin typeface="Times New Roman" pitchFamily="18" charset="0"/>
                <a:cs typeface="Times New Roman" pitchFamily="18" charset="0"/>
              </a:rPr>
              <a:t>E</a:t>
            </a:r>
            <a:r>
              <a:rPr lang="en-US" dirty="0" smtClean="0">
                <a:latin typeface="Times New Roman" pitchFamily="18" charset="0"/>
                <a:cs typeface="Times New Roman" pitchFamily="18" charset="0"/>
              </a:rPr>
              <a:t>ase </a:t>
            </a:r>
            <a:r>
              <a:rPr lang="en-US" dirty="0">
                <a:latin typeface="Times New Roman" pitchFamily="18" charset="0"/>
                <a:cs typeface="Times New Roman" pitchFamily="18" charset="0"/>
              </a:rPr>
              <a:t>of concealing your business from friends and employers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30979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8DE7F19-A181-4076-B328-6E3F0D734B04}"/>
              </a:ext>
            </a:extLst>
          </p:cNvPr>
          <p:cNvSpPr>
            <a:spLocks noGrp="1"/>
          </p:cNvSpPr>
          <p:nvPr>
            <p:ph type="title"/>
          </p:nvPr>
        </p:nvSpPr>
        <p:spPr>
          <a:xfrm>
            <a:off x="582084" y="581025"/>
            <a:ext cx="8596668" cy="876300"/>
          </a:xfrm>
        </p:spPr>
        <p:txBody>
          <a:bodyPr>
            <a:normAutofit/>
          </a:bodyPr>
          <a:lstStyle/>
          <a:p>
            <a:pPr algn="ctr"/>
            <a:r>
              <a:rPr lang="en-US" sz="3200" dirty="0" smtClean="0">
                <a:latin typeface="Times New Roman" pitchFamily="18" charset="0"/>
                <a:cs typeface="Times New Roman" pitchFamily="18" charset="0"/>
              </a:rPr>
              <a:t>Disadvantages of Sideline Home-based Businesses </a:t>
            </a:r>
            <a:endParaRPr lang="en-US"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33154FF6-475B-4643-8502-A935C3F65F0A}"/>
              </a:ext>
            </a:extLst>
          </p:cNvPr>
          <p:cNvSpPr>
            <a:spLocks noGrp="1"/>
          </p:cNvSpPr>
          <p:nvPr>
            <p:ph idx="1"/>
          </p:nvPr>
        </p:nvSpPr>
        <p:spPr>
          <a:xfrm>
            <a:off x="686859" y="1693864"/>
            <a:ext cx="8596668" cy="3880773"/>
          </a:xfrm>
        </p:spPr>
        <p:txBody>
          <a:bodyPr/>
          <a:lstStyle/>
          <a:p>
            <a:r>
              <a:rPr lang="en-US" dirty="0">
                <a:latin typeface="Times New Roman" pitchFamily="18" charset="0"/>
                <a:cs typeface="Times New Roman" pitchFamily="18" charset="0"/>
              </a:rPr>
              <a:t>Z</a:t>
            </a:r>
            <a:r>
              <a:rPr lang="en-US" dirty="0" smtClean="0">
                <a:latin typeface="Times New Roman" pitchFamily="18" charset="0"/>
                <a:cs typeface="Times New Roman" pitchFamily="18" charset="0"/>
              </a:rPr>
              <a:t>oning </a:t>
            </a:r>
            <a:r>
              <a:rPr lang="en-US" dirty="0">
                <a:latin typeface="Times New Roman" pitchFamily="18" charset="0"/>
                <a:cs typeface="Times New Roman" pitchFamily="18" charset="0"/>
              </a:rPr>
              <a:t>laws prohibiting the </a:t>
            </a:r>
            <a:r>
              <a:rPr lang="en-US" dirty="0" smtClean="0">
                <a:latin typeface="Times New Roman" pitchFamily="18" charset="0"/>
                <a:cs typeface="Times New Roman" pitchFamily="18" charset="0"/>
              </a:rPr>
              <a:t>same</a:t>
            </a:r>
          </a:p>
          <a:p>
            <a:r>
              <a:rPr lang="en-US" dirty="0">
                <a:latin typeface="Times New Roman" pitchFamily="18" charset="0"/>
                <a:cs typeface="Times New Roman" pitchFamily="18" charset="0"/>
              </a:rPr>
              <a:t>N</a:t>
            </a:r>
            <a:r>
              <a:rPr lang="en-US" dirty="0" smtClean="0">
                <a:latin typeface="Times New Roman" pitchFamily="18" charset="0"/>
                <a:cs typeface="Times New Roman" pitchFamily="18" charset="0"/>
              </a:rPr>
              <a:t>eed </a:t>
            </a:r>
            <a:r>
              <a:rPr lang="en-US" dirty="0">
                <a:latin typeface="Times New Roman" pitchFamily="18" charset="0"/>
                <a:cs typeface="Times New Roman" pitchFamily="18" charset="0"/>
              </a:rPr>
              <a:t>for strong </a:t>
            </a:r>
            <a:r>
              <a:rPr lang="en-US" dirty="0" smtClean="0">
                <a:latin typeface="Times New Roman" pitchFamily="18" charset="0"/>
                <a:cs typeface="Times New Roman" pitchFamily="18" charset="0"/>
              </a:rPr>
              <a:t>discipline</a:t>
            </a:r>
          </a:p>
          <a:p>
            <a:r>
              <a:rPr lang="en-US" dirty="0">
                <a:latin typeface="Times New Roman" pitchFamily="18" charset="0"/>
                <a:cs typeface="Times New Roman" pitchFamily="18" charset="0"/>
              </a:rPr>
              <a:t>L</a:t>
            </a:r>
            <a:r>
              <a:rPr lang="en-US" dirty="0" smtClean="0">
                <a:latin typeface="Times New Roman" pitchFamily="18" charset="0"/>
                <a:cs typeface="Times New Roman" pitchFamily="18" charset="0"/>
              </a:rPr>
              <a:t>imited </a:t>
            </a:r>
            <a:r>
              <a:rPr lang="en-US" dirty="0">
                <a:latin typeface="Times New Roman" pitchFamily="18" charset="0"/>
                <a:cs typeface="Times New Roman" pitchFamily="18" charset="0"/>
              </a:rPr>
              <a:t>work </a:t>
            </a:r>
            <a:r>
              <a:rPr lang="en-US" dirty="0" smtClean="0">
                <a:latin typeface="Times New Roman" pitchFamily="18" charset="0"/>
                <a:cs typeface="Times New Roman" pitchFamily="18" charset="0"/>
              </a:rPr>
              <a:t>space</a:t>
            </a:r>
          </a:p>
          <a:p>
            <a:r>
              <a:rPr lang="en-US" dirty="0">
                <a:latin typeface="Times New Roman" pitchFamily="18" charset="0"/>
                <a:cs typeface="Times New Roman" pitchFamily="18" charset="0"/>
              </a:rPr>
              <a:t>P</a:t>
            </a:r>
            <a:r>
              <a:rPr lang="en-US" dirty="0" smtClean="0">
                <a:latin typeface="Times New Roman" pitchFamily="18" charset="0"/>
                <a:cs typeface="Times New Roman" pitchFamily="18" charset="0"/>
              </a:rPr>
              <a:t>erceived </a:t>
            </a:r>
            <a:r>
              <a:rPr lang="en-US" dirty="0">
                <a:latin typeface="Times New Roman" pitchFamily="18" charset="0"/>
                <a:cs typeface="Times New Roman" pitchFamily="18" charset="0"/>
              </a:rPr>
              <a:t>low professional </a:t>
            </a:r>
            <a:r>
              <a:rPr lang="en-US" dirty="0" smtClean="0">
                <a:latin typeface="Times New Roman" pitchFamily="18" charset="0"/>
                <a:cs typeface="Times New Roman" pitchFamily="18" charset="0"/>
              </a:rPr>
              <a:t>status</a:t>
            </a:r>
          </a:p>
          <a:p>
            <a:r>
              <a:rPr lang="en-US" dirty="0">
                <a:latin typeface="Times New Roman" pitchFamily="18" charset="0"/>
                <a:cs typeface="Times New Roman" pitchFamily="18" charset="0"/>
              </a:rPr>
              <a:t>D</a:t>
            </a:r>
            <a:r>
              <a:rPr lang="en-US" dirty="0" smtClean="0">
                <a:latin typeface="Times New Roman" pitchFamily="18" charset="0"/>
                <a:cs typeface="Times New Roman" pitchFamily="18" charset="0"/>
              </a:rPr>
              <a:t>isruptions </a:t>
            </a:r>
            <a:r>
              <a:rPr lang="en-US" dirty="0">
                <a:latin typeface="Times New Roman" pitchFamily="18" charset="0"/>
                <a:cs typeface="Times New Roman" pitchFamily="18" charset="0"/>
              </a:rPr>
              <a:t>from family members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56197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848536F-4524-48E9-B064-E4DA39F8B34D}"/>
              </a:ext>
            </a:extLst>
          </p:cNvPr>
          <p:cNvSpPr>
            <a:spLocks noGrp="1"/>
          </p:cNvSpPr>
          <p:nvPr>
            <p:ph type="title"/>
          </p:nvPr>
        </p:nvSpPr>
        <p:spPr/>
        <p:txBody>
          <a:bodyPr>
            <a:normAutofit/>
          </a:bodyPr>
          <a:lstStyle/>
          <a:p>
            <a:pPr algn="ctr"/>
            <a:r>
              <a:rPr lang="en-US" sz="3200" dirty="0" smtClean="0">
                <a:latin typeface="Times New Roman" pitchFamily="18" charset="0"/>
                <a:cs typeface="Times New Roman" pitchFamily="18" charset="0"/>
              </a:rPr>
              <a:t>Significance of Sideline Home-based Businesses </a:t>
            </a:r>
            <a:endParaRPr lang="en-US"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06B6AC27-987E-4848-93DF-2E7036F6681D}"/>
              </a:ext>
            </a:extLst>
          </p:cNvPr>
          <p:cNvSpPr>
            <a:spLocks noGrp="1"/>
          </p:cNvSpPr>
          <p:nvPr>
            <p:ph idx="1"/>
          </p:nvPr>
        </p:nvSpPr>
        <p:spPr/>
        <p:txBody>
          <a:bodyPr/>
          <a:lstStyle/>
          <a:p>
            <a:r>
              <a:rPr lang="en-US" dirty="0">
                <a:latin typeface="Times New Roman" pitchFamily="18" charset="0"/>
                <a:cs typeface="Times New Roman" pitchFamily="18" charset="0"/>
              </a:rPr>
              <a:t>M</a:t>
            </a:r>
            <a:r>
              <a:rPr lang="en-US" dirty="0" smtClean="0">
                <a:latin typeface="Times New Roman" pitchFamily="18" charset="0"/>
                <a:cs typeface="Times New Roman" pitchFamily="18" charset="0"/>
              </a:rPr>
              <a:t>ore </a:t>
            </a:r>
            <a:r>
              <a:rPr lang="en-US" dirty="0">
                <a:latin typeface="Times New Roman" pitchFamily="18" charset="0"/>
                <a:cs typeface="Times New Roman" pitchFamily="18" charset="0"/>
              </a:rPr>
              <a:t>money </a:t>
            </a:r>
            <a:r>
              <a:rPr lang="en-US" dirty="0" smtClean="0">
                <a:latin typeface="Times New Roman" pitchFamily="18" charset="0"/>
                <a:cs typeface="Times New Roman" pitchFamily="18" charset="0"/>
              </a:rPr>
              <a:t>is </a:t>
            </a:r>
            <a:r>
              <a:rPr lang="en-US" dirty="0">
                <a:latin typeface="Times New Roman" pitchFamily="18" charset="0"/>
                <a:cs typeface="Times New Roman" pitchFamily="18" charset="0"/>
              </a:rPr>
              <a:t>available for various operations such as </a:t>
            </a:r>
            <a:r>
              <a:rPr lang="en-US" dirty="0" smtClean="0">
                <a:latin typeface="Times New Roman" pitchFamily="18" charset="0"/>
                <a:cs typeface="Times New Roman" pitchFamily="18" charset="0"/>
              </a:rPr>
              <a:t>marketing </a:t>
            </a:r>
            <a:r>
              <a:rPr lang="en-US" dirty="0">
                <a:latin typeface="Times New Roman" pitchFamily="18" charset="0"/>
                <a:cs typeface="Times New Roman" pitchFamily="18" charset="0"/>
              </a:rPr>
              <a:t>(</a:t>
            </a:r>
            <a:r>
              <a:rPr lang="en-US" dirty="0" err="1">
                <a:latin typeface="Times New Roman" pitchFamily="18" charset="0"/>
                <a:cs typeface="Times New Roman" pitchFamily="18" charset="0"/>
              </a:rPr>
              <a:t>Weinrauch</a:t>
            </a:r>
            <a:r>
              <a:rPr lang="en-US" dirty="0">
                <a:latin typeface="Times New Roman" pitchFamily="18" charset="0"/>
                <a:cs typeface="Times New Roman" pitchFamily="18" charset="0"/>
              </a:rPr>
              <a:t> 45)</a:t>
            </a:r>
            <a:endParaRPr lang="en-US" dirty="0" smtClean="0">
              <a:latin typeface="Times New Roman" pitchFamily="18" charset="0"/>
              <a:cs typeface="Times New Roman" pitchFamily="18" charset="0"/>
            </a:endParaRPr>
          </a:p>
          <a:p>
            <a:r>
              <a:rPr lang="en-US" dirty="0">
                <a:latin typeface="Times New Roman" pitchFamily="18" charset="0"/>
                <a:cs typeface="Times New Roman" pitchFamily="18" charset="0"/>
              </a:rPr>
              <a:t>N</a:t>
            </a:r>
            <a:r>
              <a:rPr lang="en-US" dirty="0" smtClean="0">
                <a:latin typeface="Times New Roman" pitchFamily="18" charset="0"/>
                <a:cs typeface="Times New Roman" pitchFamily="18" charset="0"/>
              </a:rPr>
              <a:t>eed </a:t>
            </a:r>
            <a:r>
              <a:rPr lang="en-US" dirty="0">
                <a:latin typeface="Times New Roman" pitchFamily="18" charset="0"/>
                <a:cs typeface="Times New Roman" pitchFamily="18" charset="0"/>
              </a:rPr>
              <a:t>for small investment which is economically friendly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2065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C934611-4EAF-4117-9925-5D19CF37F660}"/>
              </a:ext>
            </a:extLst>
          </p:cNvPr>
          <p:cNvSpPr>
            <a:spLocks noGrp="1"/>
          </p:cNvSpPr>
          <p:nvPr>
            <p:ph type="title"/>
          </p:nvPr>
        </p:nvSpPr>
        <p:spPr>
          <a:xfrm>
            <a:off x="809625" y="485775"/>
            <a:ext cx="8445326" cy="942975"/>
          </a:xfrm>
        </p:spPr>
        <p:txBody>
          <a:bodyPr>
            <a:normAutofit fontScale="90000"/>
          </a:bodyPr>
          <a:lstStyle/>
          <a:p>
            <a:pPr algn="ctr"/>
            <a:r>
              <a:rPr lang="en-US" sz="3200" dirty="0" smtClean="0">
                <a:latin typeface="Times New Roman" pitchFamily="18" charset="0"/>
                <a:cs typeface="Times New Roman" pitchFamily="18" charset="0"/>
              </a:rPr>
              <a:t>Managerial and Myths Caveats in Starting Part-time Business</a:t>
            </a:r>
            <a:endParaRPr lang="en-US"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2B3D2334-4A32-46A8-91A8-2A098820CB8E}"/>
              </a:ext>
            </a:extLst>
          </p:cNvPr>
          <p:cNvSpPr>
            <a:spLocks noGrp="1"/>
          </p:cNvSpPr>
          <p:nvPr>
            <p:ph idx="1"/>
          </p:nvPr>
        </p:nvSpPr>
        <p:spPr>
          <a:xfrm>
            <a:off x="648759" y="1465264"/>
            <a:ext cx="8596668" cy="3880773"/>
          </a:xfrm>
        </p:spPr>
        <p:txBody>
          <a:bodyPr/>
          <a:lstStyle/>
          <a:p>
            <a:r>
              <a:rPr lang="en-US" dirty="0">
                <a:latin typeface="Times New Roman" pitchFamily="18" charset="0"/>
                <a:cs typeface="Times New Roman" pitchFamily="18" charset="0"/>
              </a:rPr>
              <a:t>L</a:t>
            </a:r>
            <a:r>
              <a:rPr lang="en-US" dirty="0" smtClean="0">
                <a:latin typeface="Times New Roman" pitchFamily="18" charset="0"/>
                <a:cs typeface="Times New Roman" pitchFamily="18" charset="0"/>
              </a:rPr>
              <a:t>ow </a:t>
            </a:r>
            <a:r>
              <a:rPr lang="en-US" dirty="0">
                <a:latin typeface="Times New Roman" pitchFamily="18" charset="0"/>
                <a:cs typeface="Times New Roman" pitchFamily="18" charset="0"/>
              </a:rPr>
              <a:t>startup </a:t>
            </a:r>
            <a:r>
              <a:rPr lang="en-US" dirty="0" smtClean="0">
                <a:latin typeface="Times New Roman" pitchFamily="18" charset="0"/>
                <a:cs typeface="Times New Roman" pitchFamily="18" charset="0"/>
              </a:rPr>
              <a:t>costs</a:t>
            </a:r>
          </a:p>
          <a:p>
            <a:r>
              <a:rPr lang="en-US" dirty="0">
                <a:latin typeface="Times New Roman" pitchFamily="18" charset="0"/>
                <a:cs typeface="Times New Roman" pitchFamily="18" charset="0"/>
              </a:rPr>
              <a:t>P</a:t>
            </a:r>
            <a:r>
              <a:rPr lang="en-US" dirty="0" smtClean="0">
                <a:latin typeface="Times New Roman" pitchFamily="18" charset="0"/>
                <a:cs typeface="Times New Roman" pitchFamily="18" charset="0"/>
              </a:rPr>
              <a:t>anacea </a:t>
            </a:r>
            <a:r>
              <a:rPr lang="en-US" dirty="0">
                <a:latin typeface="Times New Roman" pitchFamily="18" charset="0"/>
                <a:cs typeface="Times New Roman" pitchFamily="18" charset="0"/>
              </a:rPr>
              <a:t>revolving around financial </a:t>
            </a:r>
            <a:r>
              <a:rPr lang="en-US" dirty="0" smtClean="0">
                <a:latin typeface="Times New Roman" pitchFamily="18" charset="0"/>
                <a:cs typeface="Times New Roman" pitchFamily="18" charset="0"/>
              </a:rPr>
              <a:t>strapped</a:t>
            </a:r>
          </a:p>
          <a:p>
            <a:r>
              <a:rPr lang="en-US" dirty="0">
                <a:latin typeface="Times New Roman" pitchFamily="18" charset="0"/>
                <a:cs typeface="Times New Roman" pitchFamily="18" charset="0"/>
              </a:rPr>
              <a:t>W</a:t>
            </a:r>
            <a:r>
              <a:rPr lang="en-US" dirty="0" smtClean="0">
                <a:latin typeface="Times New Roman" pitchFamily="18" charset="0"/>
                <a:cs typeface="Times New Roman" pitchFamily="18" charset="0"/>
              </a:rPr>
              <a:t>orry-free franchising </a:t>
            </a:r>
            <a:r>
              <a:rPr lang="en-US" dirty="0">
                <a:latin typeface="Times New Roman" pitchFamily="18" charset="0"/>
                <a:cs typeface="Times New Roman" pitchFamily="18" charset="0"/>
              </a:rPr>
              <a:t>(</a:t>
            </a:r>
            <a:r>
              <a:rPr lang="en-US" dirty="0" err="1" smtClean="0">
                <a:latin typeface="Times New Roman" pitchFamily="18" charset="0"/>
                <a:cs typeface="Times New Roman" pitchFamily="18" charset="0"/>
              </a:rPr>
              <a:t>Weinrauch</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45</a:t>
            </a:r>
            <a:r>
              <a:rPr lang="en-US" dirty="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r>
              <a:rPr lang="en-US" dirty="0">
                <a:latin typeface="Times New Roman" pitchFamily="18" charset="0"/>
                <a:cs typeface="Times New Roman" pitchFamily="18" charset="0"/>
              </a:rPr>
              <a:t>E</a:t>
            </a:r>
            <a:r>
              <a:rPr lang="en-US" dirty="0" smtClean="0">
                <a:latin typeface="Times New Roman" pitchFamily="18" charset="0"/>
                <a:cs typeface="Times New Roman" pitchFamily="18" charset="0"/>
              </a:rPr>
              <a:t>xecutive </a:t>
            </a:r>
            <a:r>
              <a:rPr lang="en-US" dirty="0">
                <a:latin typeface="Times New Roman" pitchFamily="18" charset="0"/>
                <a:cs typeface="Times New Roman" pitchFamily="18" charset="0"/>
              </a:rPr>
              <a:t>become the best </a:t>
            </a:r>
            <a:r>
              <a:rPr lang="en-US" dirty="0" smtClean="0">
                <a:latin typeface="Times New Roman" pitchFamily="18" charset="0"/>
                <a:cs typeface="Times New Roman" pitchFamily="18" charset="0"/>
              </a:rPr>
              <a:t>sideliners</a:t>
            </a:r>
          </a:p>
          <a:p>
            <a:r>
              <a:rPr lang="en-US" dirty="0">
                <a:latin typeface="Times New Roman" pitchFamily="18" charset="0"/>
                <a:cs typeface="Times New Roman" pitchFamily="18" charset="0"/>
              </a:rPr>
              <a:t>I</a:t>
            </a:r>
            <a:r>
              <a:rPr lang="en-US" dirty="0" smtClean="0">
                <a:latin typeface="Times New Roman" pitchFamily="18" charset="0"/>
                <a:cs typeface="Times New Roman" pitchFamily="18" charset="0"/>
              </a:rPr>
              <a:t>nvesting </a:t>
            </a:r>
            <a:r>
              <a:rPr lang="en-US" dirty="0">
                <a:latin typeface="Times New Roman" pitchFamily="18" charset="0"/>
                <a:cs typeface="Times New Roman" pitchFamily="18" charset="0"/>
              </a:rPr>
              <a:t>in hobbies are very profitable and very little time is </a:t>
            </a:r>
            <a:r>
              <a:rPr lang="en-US" dirty="0" smtClean="0">
                <a:latin typeface="Times New Roman" pitchFamily="18" charset="0"/>
                <a:cs typeface="Times New Roman" pitchFamily="18" charset="0"/>
              </a:rPr>
              <a:t>required </a:t>
            </a:r>
          </a:p>
          <a:p>
            <a:r>
              <a:rPr lang="en-US" dirty="0">
                <a:latin typeface="Times New Roman" pitchFamily="18" charset="0"/>
                <a:cs typeface="Times New Roman" pitchFamily="18" charset="0"/>
              </a:rPr>
              <a:t>F</a:t>
            </a:r>
            <a:r>
              <a:rPr lang="en-US" dirty="0" smtClean="0">
                <a:latin typeface="Times New Roman" pitchFamily="18" charset="0"/>
                <a:cs typeface="Times New Roman" pitchFamily="18" charset="0"/>
              </a:rPr>
              <a:t>lexible hours</a:t>
            </a:r>
          </a:p>
          <a:p>
            <a:r>
              <a:rPr lang="en-US" dirty="0">
                <a:latin typeface="Times New Roman" pitchFamily="18" charset="0"/>
                <a:cs typeface="Times New Roman" pitchFamily="18" charset="0"/>
              </a:rPr>
              <a:t>G</a:t>
            </a:r>
            <a:r>
              <a:rPr lang="en-US" dirty="0" smtClean="0">
                <a:latin typeface="Times New Roman" pitchFamily="18" charset="0"/>
                <a:cs typeface="Times New Roman" pitchFamily="18" charset="0"/>
              </a:rPr>
              <a:t>etting </a:t>
            </a:r>
            <a:r>
              <a:rPr lang="en-US" dirty="0">
                <a:latin typeface="Times New Roman" pitchFamily="18" charset="0"/>
                <a:cs typeface="Times New Roman" pitchFamily="18" charset="0"/>
              </a:rPr>
              <a:t>stinking rich </a:t>
            </a:r>
            <a:r>
              <a:rPr lang="en-US" dirty="0" smtClean="0">
                <a:latin typeface="Times New Roman" pitchFamily="18" charset="0"/>
                <a:cs typeface="Times New Roman" pitchFamily="18" charset="0"/>
              </a:rPr>
              <a:t>overnight</a:t>
            </a:r>
          </a:p>
          <a:p>
            <a:r>
              <a:rPr lang="en-US" dirty="0">
                <a:latin typeface="Times New Roman" pitchFamily="18" charset="0"/>
                <a:cs typeface="Times New Roman" pitchFamily="18" charset="0"/>
              </a:rPr>
              <a:t>A</a:t>
            </a:r>
            <a:r>
              <a:rPr lang="en-US" dirty="0" smtClean="0">
                <a:latin typeface="Times New Roman" pitchFamily="18" charset="0"/>
                <a:cs typeface="Times New Roman" pitchFamily="18" charset="0"/>
              </a:rPr>
              <a:t>cquiring </a:t>
            </a:r>
            <a:r>
              <a:rPr lang="en-US" dirty="0">
                <a:latin typeface="Times New Roman" pitchFamily="18" charset="0"/>
                <a:cs typeface="Times New Roman" pitchFamily="18" charset="0"/>
              </a:rPr>
              <a:t>on-the-job experience and enjoying carefree </a:t>
            </a:r>
            <a:r>
              <a:rPr lang="en-US" dirty="0" smtClean="0">
                <a:latin typeface="Times New Roman" pitchFamily="18" charset="0"/>
                <a:cs typeface="Times New Roman" pitchFamily="18" charset="0"/>
              </a:rPr>
              <a:t>approach</a:t>
            </a:r>
            <a:endParaRPr lang="en-US" dirty="0">
              <a:latin typeface="Times New Roman" pitchFamily="18" charset="0"/>
              <a:cs typeface="Times New Roman"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87941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57C6FC2-ABEE-4B25-A292-EDB7D7A18069}"/>
              </a:ext>
            </a:extLst>
          </p:cNvPr>
          <p:cNvSpPr>
            <a:spLocks noGrp="1"/>
          </p:cNvSpPr>
          <p:nvPr>
            <p:ph type="title"/>
          </p:nvPr>
        </p:nvSpPr>
        <p:spPr/>
        <p:txBody>
          <a:bodyPr>
            <a:normAutofit/>
          </a:bodyPr>
          <a:lstStyle/>
          <a:p>
            <a:pPr algn="ctr"/>
            <a:r>
              <a:rPr lang="en-US" sz="3200" dirty="0" smtClean="0">
                <a:latin typeface="Times New Roman" pitchFamily="18" charset="0"/>
                <a:cs typeface="Times New Roman" pitchFamily="18" charset="0"/>
              </a:rPr>
              <a:t>Implications of Sidelining Entrepreneurs and Other Institutions </a:t>
            </a:r>
            <a:endParaRPr lang="en-US"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2411C1DA-9988-41B6-975A-9E0B01BE745D}"/>
              </a:ext>
            </a:extLst>
          </p:cNvPr>
          <p:cNvSpPr>
            <a:spLocks noGrp="1"/>
          </p:cNvSpPr>
          <p:nvPr>
            <p:ph idx="1"/>
          </p:nvPr>
        </p:nvSpPr>
        <p:spPr>
          <a:xfrm>
            <a:off x="686859" y="1798639"/>
            <a:ext cx="8596668" cy="3880773"/>
          </a:xfrm>
        </p:spPr>
        <p:txBody>
          <a:bodyPr/>
          <a:lstStyle/>
          <a:p>
            <a:r>
              <a:rPr lang="en-US" dirty="0">
                <a:latin typeface="Times New Roman" pitchFamily="18" charset="0"/>
                <a:cs typeface="Times New Roman" pitchFamily="18" charset="0"/>
              </a:rPr>
              <a:t>L</a:t>
            </a:r>
            <a:r>
              <a:rPr lang="en-US" dirty="0" smtClean="0">
                <a:latin typeface="Times New Roman" pitchFamily="18" charset="0"/>
                <a:cs typeface="Times New Roman" pitchFamily="18" charset="0"/>
              </a:rPr>
              <a:t>ack </a:t>
            </a:r>
            <a:r>
              <a:rPr lang="en-US" dirty="0">
                <a:latin typeface="Times New Roman" pitchFamily="18" charset="0"/>
                <a:cs typeface="Times New Roman" pitchFamily="18" charset="0"/>
              </a:rPr>
              <a:t>of job </a:t>
            </a:r>
            <a:r>
              <a:rPr lang="en-US" dirty="0" smtClean="0">
                <a:latin typeface="Times New Roman" pitchFamily="18" charset="0"/>
                <a:cs typeface="Times New Roman" pitchFamily="18" charset="0"/>
              </a:rPr>
              <a:t>creation</a:t>
            </a:r>
          </a:p>
          <a:p>
            <a:r>
              <a:rPr lang="en-US" dirty="0">
                <a:latin typeface="Times New Roman" pitchFamily="18" charset="0"/>
                <a:cs typeface="Times New Roman" pitchFamily="18" charset="0"/>
              </a:rPr>
              <a:t>L</a:t>
            </a:r>
            <a:r>
              <a:rPr lang="en-US" dirty="0" smtClean="0">
                <a:latin typeface="Times New Roman" pitchFamily="18" charset="0"/>
                <a:cs typeface="Times New Roman" pitchFamily="18" charset="0"/>
              </a:rPr>
              <a:t>ow </a:t>
            </a:r>
            <a:r>
              <a:rPr lang="en-US" dirty="0">
                <a:latin typeface="Times New Roman" pitchFamily="18" charset="0"/>
                <a:cs typeface="Times New Roman" pitchFamily="18" charset="0"/>
              </a:rPr>
              <a:t>variety of goods and </a:t>
            </a:r>
            <a:r>
              <a:rPr lang="en-US" dirty="0" smtClean="0">
                <a:latin typeface="Times New Roman" pitchFamily="18" charset="0"/>
                <a:cs typeface="Times New Roman" pitchFamily="18" charset="0"/>
              </a:rPr>
              <a:t>services</a:t>
            </a:r>
          </a:p>
          <a:p>
            <a:r>
              <a:rPr lang="en-US" dirty="0">
                <a:latin typeface="Times New Roman" pitchFamily="18" charset="0"/>
                <a:cs typeface="Times New Roman" pitchFamily="18" charset="0"/>
              </a:rPr>
              <a:t>L</a:t>
            </a:r>
            <a:r>
              <a:rPr lang="en-US" dirty="0" smtClean="0">
                <a:latin typeface="Times New Roman" pitchFamily="18" charset="0"/>
                <a:cs typeface="Times New Roman" pitchFamily="18" charset="0"/>
              </a:rPr>
              <a:t>ack </a:t>
            </a:r>
            <a:r>
              <a:rPr lang="en-US" dirty="0">
                <a:latin typeface="Times New Roman" pitchFamily="18" charset="0"/>
                <a:cs typeface="Times New Roman" pitchFamily="18" charset="0"/>
              </a:rPr>
              <a:t>of </a:t>
            </a:r>
            <a:r>
              <a:rPr lang="en-US" dirty="0" smtClean="0">
                <a:latin typeface="Times New Roman" pitchFamily="18" charset="0"/>
                <a:cs typeface="Times New Roman" pitchFamily="18" charset="0"/>
              </a:rPr>
              <a:t>innovation</a:t>
            </a:r>
          </a:p>
          <a:p>
            <a:r>
              <a:rPr lang="en-US" dirty="0" smtClean="0">
                <a:latin typeface="Times New Roman" pitchFamily="18" charset="0"/>
                <a:cs typeface="Times New Roman" pitchFamily="18" charset="0"/>
              </a:rPr>
              <a:t>Loosing high achievers and competent workers </a:t>
            </a:r>
            <a:r>
              <a:rPr lang="en-US" dirty="0">
                <a:latin typeface="Times New Roman" pitchFamily="18" charset="0"/>
                <a:cs typeface="Times New Roman" pitchFamily="18" charset="0"/>
              </a:rPr>
              <a:t>(</a:t>
            </a:r>
            <a:r>
              <a:rPr lang="en-US" dirty="0" err="1">
                <a:latin typeface="Times New Roman" pitchFamily="18" charset="0"/>
                <a:cs typeface="Times New Roman" pitchFamily="18" charset="0"/>
              </a:rPr>
              <a:t>Weinrauch</a:t>
            </a:r>
            <a:r>
              <a:rPr lang="en-US" dirty="0">
                <a:latin typeface="Times New Roman" pitchFamily="18" charset="0"/>
                <a:cs typeface="Times New Roman" pitchFamily="18" charset="0"/>
              </a:rPr>
              <a:t> 47)</a:t>
            </a:r>
            <a:endParaRPr lang="en-US"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155577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41D479C-6929-4641-80BA-48D8E79CABC4}"/>
              </a:ext>
            </a:extLst>
          </p:cNvPr>
          <p:cNvSpPr>
            <a:spLocks noGrp="1"/>
          </p:cNvSpPr>
          <p:nvPr>
            <p:ph type="title"/>
          </p:nvPr>
        </p:nvSpPr>
        <p:spPr>
          <a:xfrm>
            <a:off x="677334" y="609600"/>
            <a:ext cx="8596668" cy="704850"/>
          </a:xfrm>
        </p:spPr>
        <p:txBody>
          <a:bodyPr>
            <a:normAutofit/>
          </a:bodyPr>
          <a:lstStyle/>
          <a:p>
            <a:pPr algn="ctr"/>
            <a:r>
              <a:rPr lang="en-US" sz="3200" dirty="0" smtClean="0">
                <a:latin typeface="Times New Roman" panose="02020603050405020304" pitchFamily="18" charset="0"/>
                <a:cs typeface="Times New Roman" panose="02020603050405020304" pitchFamily="18" charset="0"/>
              </a:rPr>
              <a:t>Conclusion</a:t>
            </a:r>
            <a:endParaRPr lang="en-US"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AE839F7D-EEC9-420A-A105-6A5732CBD824}"/>
              </a:ext>
            </a:extLst>
          </p:cNvPr>
          <p:cNvSpPr>
            <a:spLocks noGrp="1"/>
          </p:cNvSpPr>
          <p:nvPr>
            <p:ph idx="1"/>
          </p:nvPr>
        </p:nvSpPr>
        <p:spPr>
          <a:xfrm>
            <a:off x="696384" y="1331914"/>
            <a:ext cx="8596668" cy="3880773"/>
          </a:xfrm>
        </p:spPr>
        <p:txBody>
          <a:bodyPr>
            <a:normAutofit/>
          </a:bodyPr>
          <a:lstStyle/>
          <a:p>
            <a:r>
              <a:rPr lang="en-US" sz="1600" dirty="0" smtClean="0">
                <a:latin typeface="Times New Roman" pitchFamily="18" charset="0"/>
                <a:cs typeface="Times New Roman" pitchFamily="18" charset="0"/>
              </a:rPr>
              <a:t>Estimating </a:t>
            </a:r>
            <a:r>
              <a:rPr lang="en-US" sz="1600" dirty="0">
                <a:latin typeface="Times New Roman" pitchFamily="18" charset="0"/>
                <a:cs typeface="Times New Roman" pitchFamily="18" charset="0"/>
              </a:rPr>
              <a:t>the charges within the first three years as a home-based and NLCP </a:t>
            </a:r>
            <a:r>
              <a:rPr lang="en-US" sz="1600" dirty="0" smtClean="0">
                <a:latin typeface="Times New Roman" pitchFamily="18" charset="0"/>
                <a:cs typeface="Times New Roman" pitchFamily="18" charset="0"/>
              </a:rPr>
              <a:t>entrepreneur helps in planning</a:t>
            </a:r>
          </a:p>
          <a:p>
            <a:r>
              <a:rPr lang="en-US" sz="1600" dirty="0" smtClean="0">
                <a:latin typeface="Times New Roman" pitchFamily="18" charset="0"/>
                <a:cs typeface="Times New Roman" pitchFamily="18" charset="0"/>
              </a:rPr>
              <a:t>Understanding the </a:t>
            </a:r>
            <a:r>
              <a:rPr lang="en-US" sz="1600" dirty="0">
                <a:latin typeface="Times New Roman" pitchFamily="18" charset="0"/>
                <a:cs typeface="Times New Roman" pitchFamily="18" charset="0"/>
              </a:rPr>
              <a:t>types of persons likely to moonlight, sources helping to understand the factors behind the moonlighting </a:t>
            </a:r>
            <a:r>
              <a:rPr lang="en-US" sz="1600" dirty="0" smtClean="0">
                <a:latin typeface="Times New Roman" pitchFamily="18" charset="0"/>
                <a:cs typeface="Times New Roman" pitchFamily="18" charset="0"/>
              </a:rPr>
              <a:t>helps the entrepreneur to familiarize the sector which they are investing in</a:t>
            </a:r>
          </a:p>
          <a:p>
            <a:r>
              <a:rPr lang="en-US" sz="1600" dirty="0">
                <a:latin typeface="Times New Roman" pitchFamily="18" charset="0"/>
                <a:cs typeface="Times New Roman" pitchFamily="18" charset="0"/>
              </a:rPr>
              <a:t>E</a:t>
            </a:r>
            <a:r>
              <a:rPr lang="en-US" sz="1600" dirty="0" smtClean="0">
                <a:latin typeface="Times New Roman" pitchFamily="18" charset="0"/>
                <a:cs typeface="Times New Roman" pitchFamily="18" charset="0"/>
              </a:rPr>
              <a:t>laborating </a:t>
            </a:r>
            <a:r>
              <a:rPr lang="en-US" sz="1600" dirty="0">
                <a:latin typeface="Times New Roman" pitchFamily="18" charset="0"/>
                <a:cs typeface="Times New Roman" pitchFamily="18" charset="0"/>
              </a:rPr>
              <a:t>on the advantages, disadvantages and significance of sideline home-based businesses </a:t>
            </a:r>
            <a:r>
              <a:rPr lang="en-US" sz="1600" dirty="0" smtClean="0">
                <a:latin typeface="Times New Roman" pitchFamily="18" charset="0"/>
                <a:cs typeface="Times New Roman" pitchFamily="18" charset="0"/>
              </a:rPr>
              <a:t>enables the entrepreneur to make informed choices</a:t>
            </a:r>
          </a:p>
          <a:p>
            <a:r>
              <a:rPr lang="en-US" sz="1600" dirty="0">
                <a:latin typeface="Times New Roman" pitchFamily="18" charset="0"/>
                <a:cs typeface="Times New Roman" pitchFamily="18" charset="0"/>
              </a:rPr>
              <a:t>M</a:t>
            </a:r>
            <a:r>
              <a:rPr lang="en-US" sz="1600" dirty="0" smtClean="0">
                <a:latin typeface="Times New Roman" pitchFamily="18" charset="0"/>
                <a:cs typeface="Times New Roman" pitchFamily="18" charset="0"/>
              </a:rPr>
              <a:t>anagerial </a:t>
            </a:r>
            <a:r>
              <a:rPr lang="en-US" sz="1600" dirty="0">
                <a:latin typeface="Times New Roman" pitchFamily="18" charset="0"/>
                <a:cs typeface="Times New Roman" pitchFamily="18" charset="0"/>
              </a:rPr>
              <a:t>and myths caveats in starting part-time business sheds more light on how to start your own business </a:t>
            </a:r>
            <a:r>
              <a:rPr lang="en-US" sz="1600" dirty="0" smtClean="0">
                <a:latin typeface="Times New Roman" pitchFamily="18" charset="0"/>
                <a:cs typeface="Times New Roman" pitchFamily="18" charset="0"/>
              </a:rPr>
              <a:t>entails</a:t>
            </a:r>
          </a:p>
          <a:p>
            <a:r>
              <a:rPr lang="en-US" sz="1600" dirty="0">
                <a:latin typeface="Times New Roman" pitchFamily="18" charset="0"/>
                <a:cs typeface="Times New Roman" pitchFamily="18" charset="0"/>
              </a:rPr>
              <a:t>I</a:t>
            </a:r>
            <a:r>
              <a:rPr lang="en-US" sz="1600" dirty="0" smtClean="0">
                <a:latin typeface="Times New Roman" pitchFamily="18" charset="0"/>
                <a:cs typeface="Times New Roman" pitchFamily="18" charset="0"/>
              </a:rPr>
              <a:t>nternalizing </a:t>
            </a:r>
            <a:r>
              <a:rPr lang="en-US" sz="1600" dirty="0">
                <a:latin typeface="Times New Roman" pitchFamily="18" charset="0"/>
                <a:cs typeface="Times New Roman" pitchFamily="18" charset="0"/>
              </a:rPr>
              <a:t>implications of sidelining entrepreneurs and other </a:t>
            </a:r>
            <a:r>
              <a:rPr lang="en-US" sz="1600" dirty="0" smtClean="0">
                <a:latin typeface="Times New Roman" pitchFamily="18" charset="0"/>
                <a:cs typeface="Times New Roman" pitchFamily="18" charset="0"/>
              </a:rPr>
              <a:t>institutions helps to know the importance of appraising entrepreneurial culture </a:t>
            </a:r>
          </a:p>
          <a:p>
            <a:endParaRPr lang="en-US" sz="1600" dirty="0">
              <a:latin typeface="Times New Roman" pitchFamily="18" charset="0"/>
              <a:cs typeface="Times New Roman" pitchFamily="18" charset="0"/>
            </a:endParaRPr>
          </a:p>
        </p:txBody>
      </p:sp>
    </p:spTree>
    <p:extLst>
      <p:ext uri="{BB962C8B-B14F-4D97-AF65-F5344CB8AC3E}">
        <p14:creationId xmlns:p14="http://schemas.microsoft.com/office/powerpoint/2010/main" val="1122659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9150" y="609600"/>
            <a:ext cx="8454852" cy="876300"/>
          </a:xfrm>
        </p:spPr>
        <p:txBody>
          <a:bodyPr>
            <a:normAutofit/>
          </a:bodyPr>
          <a:lstStyle/>
          <a:p>
            <a:pPr algn="ctr"/>
            <a:r>
              <a:rPr lang="en-US" sz="3200" dirty="0" smtClean="0">
                <a:latin typeface="Times New Roman" pitchFamily="18" charset="0"/>
                <a:cs typeface="Times New Roman" pitchFamily="18" charset="0"/>
              </a:rPr>
              <a:t>Works Cited</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658284" y="1808164"/>
            <a:ext cx="8596668" cy="3880773"/>
          </a:xfrm>
        </p:spPr>
        <p:txBody>
          <a:bodyPr/>
          <a:lstStyle/>
          <a:p>
            <a:r>
              <a:rPr lang="en-US" dirty="0">
                <a:latin typeface="Times New Roman" pitchFamily="18" charset="0"/>
                <a:cs typeface="Times New Roman" pitchFamily="18" charset="0"/>
              </a:rPr>
              <a:t>AGUILAR H. ADAM. “Starting Your Own Business? How to set your rates.” PEER-REVIEWED EXCELLENCE IN LIFE CARE PLANNING SINCE 2006. VOL. XIX NO. 2, 2019: 22-24.</a:t>
            </a:r>
          </a:p>
          <a:p>
            <a:r>
              <a:rPr lang="en-US" dirty="0" err="1">
                <a:latin typeface="Times New Roman" pitchFamily="18" charset="0"/>
                <a:cs typeface="Times New Roman" pitchFamily="18" charset="0"/>
              </a:rPr>
              <a:t>Pankl</a:t>
            </a:r>
            <a:r>
              <a:rPr lang="en-US" dirty="0">
                <a:latin typeface="Times New Roman" pitchFamily="18" charset="0"/>
                <a:cs typeface="Times New Roman" pitchFamily="18" charset="0"/>
              </a:rPr>
              <a:t>, Robert R. "Using the resources of the public library in market planning in starting a business: A hypothetical case." </a:t>
            </a:r>
            <a:r>
              <a:rPr lang="en-US" i="1" dirty="0">
                <a:latin typeface="Times New Roman" pitchFamily="18" charset="0"/>
                <a:cs typeface="Times New Roman" pitchFamily="18" charset="0"/>
              </a:rPr>
              <a:t>Journal of Business &amp; Finance Librarianship</a:t>
            </a:r>
            <a:r>
              <a:rPr lang="en-US" dirty="0">
                <a:latin typeface="Times New Roman" pitchFamily="18" charset="0"/>
                <a:cs typeface="Times New Roman" pitchFamily="18" charset="0"/>
              </a:rPr>
              <a:t> 22.1 (2017): 1-6.</a:t>
            </a:r>
          </a:p>
          <a:p>
            <a:r>
              <a:rPr lang="en-US" dirty="0" err="1">
                <a:latin typeface="Times New Roman" pitchFamily="18" charset="0"/>
                <a:cs typeface="Times New Roman" pitchFamily="18" charset="0"/>
              </a:rPr>
              <a:t>Weinrauch</a:t>
            </a:r>
            <a:r>
              <a:rPr lang="en-US" dirty="0">
                <a:latin typeface="Times New Roman" pitchFamily="18" charset="0"/>
                <a:cs typeface="Times New Roman" pitchFamily="18" charset="0"/>
              </a:rPr>
              <a:t>, J. Donald. "Starting a part-time small business." </a:t>
            </a:r>
            <a:r>
              <a:rPr lang="en-US" i="1" dirty="0">
                <a:latin typeface="Times New Roman" pitchFamily="18" charset="0"/>
                <a:cs typeface="Times New Roman" pitchFamily="18" charset="0"/>
              </a:rPr>
              <a:t>Journal of Small Business Management (pre-1986)</a:t>
            </a:r>
            <a:r>
              <a:rPr lang="en-US" dirty="0">
                <a:latin typeface="Times New Roman" pitchFamily="18" charset="0"/>
                <a:cs typeface="Times New Roman" pitchFamily="18" charset="0"/>
              </a:rPr>
              <a:t> 20.000004 (1982): 42-48</a:t>
            </a:r>
            <a:r>
              <a:rPr lang="en-US" dirty="0" smtClean="0">
                <a:latin typeface="Times New Roman" pitchFamily="18" charset="0"/>
                <a:cs typeface="Times New Roman" pitchFamily="18" charset="0"/>
              </a:rPr>
              <a:t>.</a:t>
            </a:r>
            <a:r>
              <a:rPr lang="en-US" dirty="0">
                <a:latin typeface="Times New Roman" pitchFamily="18" charset="0"/>
                <a:cs typeface="Times New Roman" pitchFamily="18" charset="0"/>
              </a:rPr>
              <a:t> </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38048303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530</TotalTime>
  <Words>1364</Words>
  <Application>Microsoft Office PowerPoint</Application>
  <PresentationFormat>Custom</PresentationFormat>
  <Paragraphs>81</Paragraphs>
  <Slides>11</Slides>
  <Notes>10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Facet</vt:lpstr>
      <vt:lpstr>Starting Your Own Business</vt:lpstr>
      <vt:lpstr>Introduction</vt:lpstr>
      <vt:lpstr>Charges Within the First Three Years and Resources To Utilize</vt:lpstr>
      <vt:lpstr>Types of Persons Likely To Moonlight, Sources and Factors Behind</vt:lpstr>
      <vt:lpstr>Advantages of Sideline Home-based Businesses </vt:lpstr>
      <vt:lpstr>Disadvantages of Sideline Home-based Businesses </vt:lpstr>
      <vt:lpstr>Significance of Sideline Home-based Businesses </vt:lpstr>
      <vt:lpstr>Managerial and Myths Caveats in Starting Part-time Business</vt:lpstr>
      <vt:lpstr>Implications of Sidelining Entrepreneurs and Other Institutions </vt:lpstr>
      <vt:lpstr>Conclusion</vt:lpstr>
      <vt:lpstr>Works Cited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Improving Physical Activity In Elementary Population</dc:title>
  <dc:creator>Probook</dc:creator>
  <cp:lastModifiedBy>User</cp:lastModifiedBy>
  <cp:revision>38</cp:revision>
  <dcterms:created xsi:type="dcterms:W3CDTF">2019-09-23T05:47:18Z</dcterms:created>
  <dcterms:modified xsi:type="dcterms:W3CDTF">2019-10-25T20:39:51Z</dcterms:modified>
</cp:coreProperties>
</file>